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 id="2147483750" r:id="rId2"/>
  </p:sldMasterIdLst>
  <p:notesMasterIdLst>
    <p:notesMasterId r:id="rId38"/>
  </p:notesMasterIdLst>
  <p:handoutMasterIdLst>
    <p:handoutMasterId r:id="rId39"/>
  </p:handoutMasterIdLst>
  <p:sldIdLst>
    <p:sldId id="428" r:id="rId3"/>
    <p:sldId id="336" r:id="rId4"/>
    <p:sldId id="432" r:id="rId5"/>
    <p:sldId id="470" r:id="rId6"/>
    <p:sldId id="468" r:id="rId7"/>
    <p:sldId id="388" r:id="rId8"/>
    <p:sldId id="528" r:id="rId9"/>
    <p:sldId id="533" r:id="rId10"/>
    <p:sldId id="534" r:id="rId11"/>
    <p:sldId id="530" r:id="rId12"/>
    <p:sldId id="499" r:id="rId13"/>
    <p:sldId id="498" r:id="rId14"/>
    <p:sldId id="515" r:id="rId15"/>
    <p:sldId id="516" r:id="rId16"/>
    <p:sldId id="517" r:id="rId17"/>
    <p:sldId id="518" r:id="rId18"/>
    <p:sldId id="519" r:id="rId19"/>
    <p:sldId id="520" r:id="rId20"/>
    <p:sldId id="521" r:id="rId21"/>
    <p:sldId id="522" r:id="rId22"/>
    <p:sldId id="523" r:id="rId23"/>
    <p:sldId id="524" r:id="rId24"/>
    <p:sldId id="525" r:id="rId25"/>
    <p:sldId id="483" r:id="rId26"/>
    <p:sldId id="535" r:id="rId27"/>
    <p:sldId id="469" r:id="rId28"/>
    <p:sldId id="488" r:id="rId29"/>
    <p:sldId id="504" r:id="rId30"/>
    <p:sldId id="455" r:id="rId31"/>
    <p:sldId id="526" r:id="rId32"/>
    <p:sldId id="531" r:id="rId33"/>
    <p:sldId id="532" r:id="rId34"/>
    <p:sldId id="536" r:id="rId35"/>
    <p:sldId id="539" r:id="rId36"/>
    <p:sldId id="538" r:id="rId37"/>
  </p:sldIdLst>
  <p:sldSz cx="9144000" cy="5143500" type="screen16x9"/>
  <p:notesSz cx="6616700" cy="96774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ACF21E8-225D-4CAD-A5F6-1261C783174D}">
          <p14:sldIdLst>
            <p14:sldId id="428"/>
            <p14:sldId id="336"/>
            <p14:sldId id="432"/>
            <p14:sldId id="470"/>
            <p14:sldId id="468"/>
            <p14:sldId id="388"/>
            <p14:sldId id="528"/>
            <p14:sldId id="533"/>
            <p14:sldId id="534"/>
            <p14:sldId id="530"/>
            <p14:sldId id="499"/>
            <p14:sldId id="498"/>
            <p14:sldId id="515"/>
            <p14:sldId id="516"/>
            <p14:sldId id="517"/>
            <p14:sldId id="518"/>
            <p14:sldId id="519"/>
            <p14:sldId id="520"/>
            <p14:sldId id="521"/>
            <p14:sldId id="522"/>
            <p14:sldId id="523"/>
            <p14:sldId id="524"/>
            <p14:sldId id="525"/>
            <p14:sldId id="483"/>
            <p14:sldId id="535"/>
            <p14:sldId id="469"/>
            <p14:sldId id="488"/>
            <p14:sldId id="504"/>
            <p14:sldId id="455"/>
            <p14:sldId id="526"/>
            <p14:sldId id="531"/>
            <p14:sldId id="532"/>
            <p14:sldId id="536"/>
            <p14:sldId id="539"/>
            <p14:sldId id="538"/>
          </p14:sldIdLst>
        </p14:section>
        <p14:section name="Раздел без заголовка" id="{4B425D38-F9EA-451C-94F8-314ADC082188}">
          <p14:sldIdLst/>
        </p14:section>
      </p14:sectionLst>
    </p:ext>
    <p:ext uri="{EFAFB233-063F-42B5-8137-9DF3F51BA10A}">
      <p15:sldGuideLst xmlns:p15="http://schemas.microsoft.com/office/powerpoint/2012/main">
        <p15:guide id="1" orient="horz" pos="1484" userDrawn="1">
          <p15:clr>
            <a:srgbClr val="A4A3A4"/>
          </p15:clr>
        </p15:guide>
        <p15:guide id="2" orient="horz" pos="1847">
          <p15:clr>
            <a:srgbClr val="A4A3A4"/>
          </p15:clr>
        </p15:guide>
        <p15:guide id="3" orient="horz" pos="894" userDrawn="1">
          <p15:clr>
            <a:srgbClr val="A4A3A4"/>
          </p15:clr>
        </p15:guide>
        <p15:guide id="4" orient="horz" pos="1938">
          <p15:clr>
            <a:srgbClr val="A4A3A4"/>
          </p15:clr>
        </p15:guide>
        <p15:guide id="5" pos="1927" userDrawn="1">
          <p15:clr>
            <a:srgbClr val="A4A3A4"/>
          </p15:clr>
        </p15:guide>
        <p15:guide id="6" pos="55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3B84"/>
    <a:srgbClr val="4F7ADB"/>
    <a:srgbClr val="00CC66"/>
    <a:srgbClr val="02ACE8"/>
    <a:srgbClr val="194CA7"/>
    <a:srgbClr val="E50083"/>
    <a:srgbClr val="0078A8"/>
    <a:srgbClr val="4A81E4"/>
    <a:srgbClr val="414A54"/>
    <a:srgbClr val="00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85051" autoAdjust="0"/>
  </p:normalViewPr>
  <p:slideViewPr>
    <p:cSldViewPr snapToObjects="1">
      <p:cViewPr varScale="1">
        <p:scale>
          <a:sx n="152" d="100"/>
          <a:sy n="152" d="100"/>
        </p:scale>
        <p:origin x="480" y="138"/>
      </p:cViewPr>
      <p:guideLst>
        <p:guide orient="horz" pos="1484"/>
        <p:guide orient="horz" pos="1847"/>
        <p:guide orient="horz" pos="894"/>
        <p:guide orient="horz" pos="1938"/>
        <p:guide pos="192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5"/>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C49798-F8EC-401A-9B72-EFE14D56B264}" type="doc">
      <dgm:prSet loTypeId="urn:microsoft.com/office/officeart/2005/8/layout/hProcess9" loCatId="process" qsTypeId="urn:microsoft.com/office/officeart/2005/8/quickstyle/simple3" qsCatId="simple" csTypeId="urn:microsoft.com/office/officeart/2005/8/colors/accent1_2" csCatId="accent1" phldr="1"/>
      <dgm:spPr/>
    </dgm:pt>
    <dgm:pt modelId="{AF33D2E2-B6E9-48EC-BCFA-0152B9C0414C}">
      <dgm:prSet phldrT="[Текст]"/>
      <dgm:spPr/>
      <dgm:t>
        <a:bodyPr/>
        <a:lstStyle/>
        <a:p>
          <a:r>
            <a:rPr lang="ru-RU" dirty="0" smtClean="0">
              <a:latin typeface="Times New Roman" panose="02020603050405020304" pitchFamily="18" charset="0"/>
              <a:cs typeface="Times New Roman" panose="02020603050405020304" pitchFamily="18" charset="0"/>
            </a:rPr>
            <a:t>ОГЭ - математика, русский язык  </a:t>
          </a:r>
        </a:p>
        <a:p>
          <a:r>
            <a:rPr lang="ru-RU" dirty="0" smtClean="0">
              <a:latin typeface="Times New Roman" panose="02020603050405020304" pitchFamily="18" charset="0"/>
              <a:cs typeface="Times New Roman" panose="02020603050405020304" pitchFamily="18" charset="0"/>
            </a:rPr>
            <a:t>+2 предмета по выбору</a:t>
          </a:r>
          <a:endParaRPr lang="ru-RU" dirty="0">
            <a:latin typeface="Times New Roman" panose="02020603050405020304" pitchFamily="18" charset="0"/>
            <a:cs typeface="Times New Roman" panose="02020603050405020304" pitchFamily="18" charset="0"/>
          </a:endParaRPr>
        </a:p>
      </dgm:t>
    </dgm:pt>
    <dgm:pt modelId="{2E75C1F5-417A-4A7F-9668-8EB52FF9A5CC}" type="parTrans" cxnId="{BA2B6AD9-B636-413D-9411-D7E35F081219}">
      <dgm:prSet/>
      <dgm:spPr/>
      <dgm:t>
        <a:bodyPr/>
        <a:lstStyle/>
        <a:p>
          <a:endParaRPr lang="ru-RU"/>
        </a:p>
      </dgm:t>
    </dgm:pt>
    <dgm:pt modelId="{24D49F12-F2C0-4C5B-A12E-EFECBCBB5EE9}" type="sibTrans" cxnId="{BA2B6AD9-B636-413D-9411-D7E35F081219}">
      <dgm:prSet/>
      <dgm:spPr/>
      <dgm:t>
        <a:bodyPr/>
        <a:lstStyle/>
        <a:p>
          <a:endParaRPr lang="ru-RU"/>
        </a:p>
      </dgm:t>
    </dgm:pt>
    <dgm:pt modelId="{37CCDFD4-8011-4C34-84DC-9CD51DF905CD}" type="pres">
      <dgm:prSet presAssocID="{79C49798-F8EC-401A-9B72-EFE14D56B264}" presName="CompostProcess" presStyleCnt="0">
        <dgm:presLayoutVars>
          <dgm:dir/>
          <dgm:resizeHandles val="exact"/>
        </dgm:presLayoutVars>
      </dgm:prSet>
      <dgm:spPr/>
    </dgm:pt>
    <dgm:pt modelId="{0ACFFD27-E787-4D88-AD21-0A9341107F10}" type="pres">
      <dgm:prSet presAssocID="{79C49798-F8EC-401A-9B72-EFE14D56B264}" presName="arrow" presStyleLbl="bgShp" presStyleIdx="0" presStyleCnt="1" custLinFactNeighborX="297" custLinFactNeighborY="-744"/>
      <dgm:spPr/>
    </dgm:pt>
    <dgm:pt modelId="{1E809BCC-3A6E-44A1-AC94-9F548A9410F5}" type="pres">
      <dgm:prSet presAssocID="{79C49798-F8EC-401A-9B72-EFE14D56B264}" presName="linearProcess" presStyleCnt="0"/>
      <dgm:spPr/>
    </dgm:pt>
    <dgm:pt modelId="{03262375-66FA-4A5A-A79E-AB75AC839676}" type="pres">
      <dgm:prSet presAssocID="{AF33D2E2-B6E9-48EC-BCFA-0152B9C0414C}" presName="textNode" presStyleLbl="node1" presStyleIdx="0" presStyleCnt="1" custScaleY="88387" custLinFactNeighborY="686">
        <dgm:presLayoutVars>
          <dgm:bulletEnabled val="1"/>
        </dgm:presLayoutVars>
      </dgm:prSet>
      <dgm:spPr/>
      <dgm:t>
        <a:bodyPr/>
        <a:lstStyle/>
        <a:p>
          <a:endParaRPr lang="ru-RU"/>
        </a:p>
      </dgm:t>
    </dgm:pt>
  </dgm:ptLst>
  <dgm:cxnLst>
    <dgm:cxn modelId="{BA2B6AD9-B636-413D-9411-D7E35F081219}" srcId="{79C49798-F8EC-401A-9B72-EFE14D56B264}" destId="{AF33D2E2-B6E9-48EC-BCFA-0152B9C0414C}" srcOrd="0" destOrd="0" parTransId="{2E75C1F5-417A-4A7F-9668-8EB52FF9A5CC}" sibTransId="{24D49F12-F2C0-4C5B-A12E-EFECBCBB5EE9}"/>
    <dgm:cxn modelId="{93AFEC6D-F4C1-4AE1-BDD8-BC10DC0216E5}" type="presOf" srcId="{79C49798-F8EC-401A-9B72-EFE14D56B264}" destId="{37CCDFD4-8011-4C34-84DC-9CD51DF905CD}" srcOrd="0" destOrd="0" presId="urn:microsoft.com/office/officeart/2005/8/layout/hProcess9"/>
    <dgm:cxn modelId="{0150A519-03EC-482B-98B0-36C2302B97C6}" type="presOf" srcId="{AF33D2E2-B6E9-48EC-BCFA-0152B9C0414C}" destId="{03262375-66FA-4A5A-A79E-AB75AC839676}" srcOrd="0" destOrd="0" presId="urn:microsoft.com/office/officeart/2005/8/layout/hProcess9"/>
    <dgm:cxn modelId="{33A86B92-0F12-4D2F-80FE-687FF688AC6C}" type="presParOf" srcId="{37CCDFD4-8011-4C34-84DC-9CD51DF905CD}" destId="{0ACFFD27-E787-4D88-AD21-0A9341107F10}" srcOrd="0" destOrd="0" presId="urn:microsoft.com/office/officeart/2005/8/layout/hProcess9"/>
    <dgm:cxn modelId="{814DA6DE-501C-4FAC-ABB7-F6BD07D55AC4}" type="presParOf" srcId="{37CCDFD4-8011-4C34-84DC-9CD51DF905CD}" destId="{1E809BCC-3A6E-44A1-AC94-9F548A9410F5}" srcOrd="1" destOrd="0" presId="urn:microsoft.com/office/officeart/2005/8/layout/hProcess9"/>
    <dgm:cxn modelId="{01FDBCD1-2A31-40DC-92EA-F5252987D9AC}" type="presParOf" srcId="{1E809BCC-3A6E-44A1-AC94-9F548A9410F5}" destId="{03262375-66FA-4A5A-A79E-AB75AC839676}"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FFD27-E787-4D88-AD21-0A9341107F10}">
      <dsp:nvSpPr>
        <dsp:cNvPr id="0" name=""/>
        <dsp:cNvSpPr/>
      </dsp:nvSpPr>
      <dsp:spPr>
        <a:xfrm>
          <a:off x="413096" y="0"/>
          <a:ext cx="4529303" cy="3960267"/>
        </a:xfrm>
        <a:prstGeom prst="rightArrow">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03262375-66FA-4A5A-A79E-AB75AC839676}">
      <dsp:nvSpPr>
        <dsp:cNvPr id="0" name=""/>
        <dsp:cNvSpPr/>
      </dsp:nvSpPr>
      <dsp:spPr>
        <a:xfrm>
          <a:off x="0" y="1290928"/>
          <a:ext cx="5328591" cy="1400144"/>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smtClean="0">
              <a:latin typeface="Times New Roman" panose="02020603050405020304" pitchFamily="18" charset="0"/>
              <a:cs typeface="Times New Roman" panose="02020603050405020304" pitchFamily="18" charset="0"/>
            </a:rPr>
            <a:t>ОГЭ - математика, русский язык  </a:t>
          </a:r>
        </a:p>
        <a:p>
          <a:pPr lvl="0" algn="ctr" defTabSz="1244600">
            <a:lnSpc>
              <a:spcPct val="90000"/>
            </a:lnSpc>
            <a:spcBef>
              <a:spcPct val="0"/>
            </a:spcBef>
            <a:spcAft>
              <a:spcPct val="35000"/>
            </a:spcAft>
          </a:pPr>
          <a:r>
            <a:rPr lang="ru-RU" sz="2800" kern="1200" dirty="0" smtClean="0">
              <a:latin typeface="Times New Roman" panose="02020603050405020304" pitchFamily="18" charset="0"/>
              <a:cs typeface="Times New Roman" panose="02020603050405020304" pitchFamily="18" charset="0"/>
            </a:rPr>
            <a:t>+2 предмета по выбору</a:t>
          </a:r>
          <a:endParaRPr lang="ru-RU" sz="2800" kern="1200" dirty="0">
            <a:latin typeface="Times New Roman" panose="02020603050405020304" pitchFamily="18" charset="0"/>
            <a:cs typeface="Times New Roman" panose="02020603050405020304" pitchFamily="18" charset="0"/>
          </a:endParaRPr>
        </a:p>
      </dsp:txBody>
      <dsp:txXfrm>
        <a:off x="68349" y="1359277"/>
        <a:ext cx="5191893" cy="126344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67237" cy="48387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747932" y="0"/>
            <a:ext cx="2867237" cy="483870"/>
          </a:xfrm>
          <a:prstGeom prst="rect">
            <a:avLst/>
          </a:prstGeom>
        </p:spPr>
        <p:txBody>
          <a:bodyPr vert="horz" lIns="91440" tIns="45720" rIns="91440" bIns="45720" rtlCol="0"/>
          <a:lstStyle>
            <a:lvl1pPr algn="r">
              <a:defRPr sz="1200"/>
            </a:lvl1pPr>
          </a:lstStyle>
          <a:p>
            <a:fld id="{A582C7F6-92CC-4B1B-9595-A21F162E8585}" type="datetimeFigureOut">
              <a:rPr lang="ru-RU" smtClean="0"/>
              <a:pPr/>
              <a:t>07.05.2026</a:t>
            </a:fld>
            <a:endParaRPr lang="ru-RU"/>
          </a:p>
        </p:txBody>
      </p:sp>
      <p:sp>
        <p:nvSpPr>
          <p:cNvPr id="4" name="Нижний колонтитул 3"/>
          <p:cNvSpPr>
            <a:spLocks noGrp="1"/>
          </p:cNvSpPr>
          <p:nvPr>
            <p:ph type="ftr" sz="quarter" idx="2"/>
          </p:nvPr>
        </p:nvSpPr>
        <p:spPr>
          <a:xfrm>
            <a:off x="0" y="9191850"/>
            <a:ext cx="2867237" cy="48387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747932" y="9191850"/>
            <a:ext cx="2867237" cy="483870"/>
          </a:xfrm>
          <a:prstGeom prst="rect">
            <a:avLst/>
          </a:prstGeom>
        </p:spPr>
        <p:txBody>
          <a:bodyPr vert="horz" lIns="91440" tIns="45720" rIns="91440" bIns="45720" rtlCol="0" anchor="b"/>
          <a:lstStyle>
            <a:lvl1pPr algn="r">
              <a:defRPr sz="1200"/>
            </a:lvl1pPr>
          </a:lstStyle>
          <a:p>
            <a:fld id="{6FAE26E8-903C-456C-8EE2-544CDD43D161}" type="slidenum">
              <a:rPr lang="ru-RU" smtClean="0"/>
              <a:pPr/>
              <a:t>‹#›</a:t>
            </a:fld>
            <a:endParaRPr lang="ru-RU"/>
          </a:p>
        </p:txBody>
      </p:sp>
    </p:spTree>
    <p:extLst>
      <p:ext uri="{BB962C8B-B14F-4D97-AF65-F5344CB8AC3E}">
        <p14:creationId xmlns:p14="http://schemas.microsoft.com/office/powerpoint/2010/main" val="3074283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67237" cy="48387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747932" y="0"/>
            <a:ext cx="2867237" cy="483870"/>
          </a:xfrm>
          <a:prstGeom prst="rect">
            <a:avLst/>
          </a:prstGeom>
        </p:spPr>
        <p:txBody>
          <a:bodyPr vert="horz" lIns="91440" tIns="45720" rIns="91440" bIns="45720" rtlCol="0"/>
          <a:lstStyle>
            <a:lvl1pPr algn="r">
              <a:defRPr sz="1200"/>
            </a:lvl1pPr>
          </a:lstStyle>
          <a:p>
            <a:fld id="{78C5D1EF-77EA-4749-BAB3-C7292E4C7162}" type="datetimeFigureOut">
              <a:rPr lang="ru-RU" smtClean="0"/>
              <a:pPr/>
              <a:t>07.05.2026</a:t>
            </a:fld>
            <a:endParaRPr lang="ru-RU"/>
          </a:p>
        </p:txBody>
      </p:sp>
      <p:sp>
        <p:nvSpPr>
          <p:cNvPr id="4" name="Образ слайда 3"/>
          <p:cNvSpPr>
            <a:spLocks noGrp="1" noRot="1" noChangeAspect="1"/>
          </p:cNvSpPr>
          <p:nvPr>
            <p:ph type="sldImg" idx="2"/>
          </p:nvPr>
        </p:nvSpPr>
        <p:spPr>
          <a:xfrm>
            <a:off x="82550" y="725488"/>
            <a:ext cx="6451600" cy="36290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61670" y="4596765"/>
            <a:ext cx="5293360" cy="435483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191850"/>
            <a:ext cx="2867237" cy="48387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747932" y="9191850"/>
            <a:ext cx="2867237" cy="483870"/>
          </a:xfrm>
          <a:prstGeom prst="rect">
            <a:avLst/>
          </a:prstGeom>
        </p:spPr>
        <p:txBody>
          <a:bodyPr vert="horz" lIns="91440" tIns="45720" rIns="91440" bIns="45720" rtlCol="0" anchor="b"/>
          <a:lstStyle>
            <a:lvl1pPr algn="r">
              <a:defRPr sz="1200"/>
            </a:lvl1pPr>
          </a:lstStyle>
          <a:p>
            <a:fld id="{0AF4B4A9-BDB9-4DC5-BE7E-756D0329E393}" type="slidenum">
              <a:rPr lang="ru-RU" smtClean="0"/>
              <a:pPr/>
              <a:t>‹#›</a:t>
            </a:fld>
            <a:endParaRPr lang="ru-RU"/>
          </a:p>
        </p:txBody>
      </p:sp>
    </p:spTree>
    <p:extLst>
      <p:ext uri="{BB962C8B-B14F-4D97-AF65-F5344CB8AC3E}">
        <p14:creationId xmlns:p14="http://schemas.microsoft.com/office/powerpoint/2010/main" val="1589986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AF4B4A9-BDB9-4DC5-BE7E-756D0329E393}" type="slidenum">
              <a:rPr lang="ru-RU" smtClean="0"/>
              <a:pPr/>
              <a:t>1</a:t>
            </a:fld>
            <a:endParaRPr lang="ru-RU"/>
          </a:p>
        </p:txBody>
      </p:sp>
    </p:spTree>
    <p:extLst>
      <p:ext uri="{BB962C8B-B14F-4D97-AF65-F5344CB8AC3E}">
        <p14:creationId xmlns:p14="http://schemas.microsoft.com/office/powerpoint/2010/main" val="3271932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xfrm>
            <a:off x="82550" y="725488"/>
            <a:ext cx="6451600" cy="36290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dirty="0">
              <a:ea typeface="ＭＳ Ｐゴシック" pitchFamily="34" charset="-128"/>
            </a:endParaRPr>
          </a:p>
        </p:txBody>
      </p:sp>
      <p:sp>
        <p:nvSpPr>
          <p:cNvPr id="2150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ＭＳ Ｐゴシック" pitchFamily="34" charset="-128"/>
              </a:defRPr>
            </a:lvl1pPr>
            <a:lvl2pPr marL="742950" indent="-285750">
              <a:spcBef>
                <a:spcPct val="30000"/>
              </a:spcBef>
              <a:defRPr sz="1200">
                <a:solidFill>
                  <a:schemeClr val="tx1"/>
                </a:solidFill>
                <a:latin typeface="Calibri" pitchFamily="34" charset="0"/>
                <a:ea typeface="ＭＳ Ｐゴシック" pitchFamily="34" charset="-128"/>
              </a:defRPr>
            </a:lvl2pPr>
            <a:lvl3pPr marL="1143000" indent="-228600">
              <a:spcBef>
                <a:spcPct val="30000"/>
              </a:spcBef>
              <a:defRPr sz="1200">
                <a:solidFill>
                  <a:schemeClr val="tx1"/>
                </a:solidFill>
                <a:latin typeface="Calibri" pitchFamily="34" charset="0"/>
                <a:ea typeface="ＭＳ Ｐゴシック" pitchFamily="34" charset="-128"/>
              </a:defRPr>
            </a:lvl3pPr>
            <a:lvl4pPr marL="1600200" indent="-228600">
              <a:spcBef>
                <a:spcPct val="30000"/>
              </a:spcBef>
              <a:defRPr sz="1200">
                <a:solidFill>
                  <a:schemeClr val="tx1"/>
                </a:solidFill>
                <a:latin typeface="Calibri" pitchFamily="34" charset="0"/>
                <a:ea typeface="ＭＳ Ｐゴシック" pitchFamily="34" charset="-128"/>
              </a:defRPr>
            </a:lvl4pPr>
            <a:lvl5pPr marL="2057400" indent="-22860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spcBef>
                <a:spcPct val="0"/>
              </a:spcBef>
            </a:pPr>
            <a:fld id="{275302AB-7A08-440A-8DD5-DB23102E2357}" type="slidenum">
              <a:rPr lang="ru-RU" altLang="ru-RU"/>
              <a:pPr>
                <a:spcBef>
                  <a:spcPct val="0"/>
                </a:spcBef>
              </a:pPr>
              <a:t>3</a:t>
            </a:fld>
            <a:endParaRPr lang="ru-RU" altLang="ru-RU"/>
          </a:p>
        </p:txBody>
      </p:sp>
    </p:spTree>
    <p:extLst>
      <p:ext uri="{BB962C8B-B14F-4D97-AF65-F5344CB8AC3E}">
        <p14:creationId xmlns:p14="http://schemas.microsoft.com/office/powerpoint/2010/main" val="1352461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bwMode="auto">
          <a:xfrm>
            <a:off x="82550" y="725488"/>
            <a:ext cx="6451600" cy="36290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altLang="ru-RU" dirty="0"/>
          </a:p>
        </p:txBody>
      </p:sp>
      <p:sp>
        <p:nvSpPr>
          <p:cNvPr id="1741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C8D570C-A26A-48BC-99ED-927CB009A2F2}" type="slidenum">
              <a:rPr lang="ru-RU" altLang="ru-RU"/>
              <a:pPr fontAlgn="base">
                <a:spcBef>
                  <a:spcPct val="0"/>
                </a:spcBef>
                <a:spcAft>
                  <a:spcPct val="0"/>
                </a:spcAft>
              </a:pPr>
              <a:t>4</a:t>
            </a:fld>
            <a:endParaRPr lang="ru-RU" altLang="ru-RU"/>
          </a:p>
        </p:txBody>
      </p:sp>
    </p:spTree>
    <p:extLst>
      <p:ext uri="{BB962C8B-B14F-4D97-AF65-F5344CB8AC3E}">
        <p14:creationId xmlns:p14="http://schemas.microsoft.com/office/powerpoint/2010/main" val="19546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Итоговое собеседование направлено на проверку коммуникативной компетенции обучающихся IX классов — умения создавать монологические высказывания на разные темы, принимать участие в диалоге, выразительно читать текст вслух, пересказывать текст с привлечением дополнительной информации.</a:t>
            </a:r>
            <a:r>
              <a:rPr lang="ru-RU" dirty="0"/>
              <a:t/>
            </a:r>
            <a:br>
              <a:rPr lang="ru-RU" dirty="0"/>
            </a:br>
            <a:endParaRPr lang="ru-RU" dirty="0"/>
          </a:p>
        </p:txBody>
      </p:sp>
      <p:sp>
        <p:nvSpPr>
          <p:cNvPr id="4" name="Номер слайда 3"/>
          <p:cNvSpPr>
            <a:spLocks noGrp="1"/>
          </p:cNvSpPr>
          <p:nvPr>
            <p:ph type="sldNum" sz="quarter" idx="10"/>
          </p:nvPr>
        </p:nvSpPr>
        <p:spPr/>
        <p:txBody>
          <a:bodyPr/>
          <a:lstStyle/>
          <a:p>
            <a:fld id="{0AF4B4A9-BDB9-4DC5-BE7E-756D0329E393}" type="slidenum">
              <a:rPr lang="ru-RU" smtClean="0"/>
              <a:pPr/>
              <a:t>5</a:t>
            </a:fld>
            <a:endParaRPr lang="ru-RU"/>
          </a:p>
        </p:txBody>
      </p:sp>
    </p:spTree>
    <p:extLst>
      <p:ext uri="{BB962C8B-B14F-4D97-AF65-F5344CB8AC3E}">
        <p14:creationId xmlns:p14="http://schemas.microsoft.com/office/powerpoint/2010/main" val="312211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eaLnBrk="1" hangingPunct="1">
              <a:spcBef>
                <a:spcPct val="0"/>
              </a:spcBef>
            </a:pPr>
            <a:r>
              <a:rPr lang="ru-RU" altLang="ru-RU" dirty="0"/>
              <a:t>Школа не может подготовить</a:t>
            </a:r>
            <a:r>
              <a:rPr lang="ru-RU" altLang="ru-RU" baseline="0" dirty="0"/>
              <a:t> выпускника к экзамену против его желания и без его участия!</a:t>
            </a:r>
          </a:p>
        </p:txBody>
      </p:sp>
      <p:sp>
        <p:nvSpPr>
          <p:cNvPr id="17411"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defTabSz="685800" eaLnBrk="0" fontAlgn="base" hangingPunct="0">
              <a:spcBef>
                <a:spcPct val="0"/>
              </a:spcBef>
              <a:spcAft>
                <a:spcPct val="0"/>
              </a:spcAft>
              <a:defRPr sz="1400">
                <a:solidFill>
                  <a:schemeClr val="tx1"/>
                </a:solidFill>
                <a:latin typeface="Arial" panose="020B0604020202020204" pitchFamily="34" charset="0"/>
              </a:defRPr>
            </a:lvl6pPr>
            <a:lvl7pPr marL="2971800" indent="-228600" defTabSz="685800" eaLnBrk="0" fontAlgn="base" hangingPunct="0">
              <a:spcBef>
                <a:spcPct val="0"/>
              </a:spcBef>
              <a:spcAft>
                <a:spcPct val="0"/>
              </a:spcAft>
              <a:defRPr sz="1400">
                <a:solidFill>
                  <a:schemeClr val="tx1"/>
                </a:solidFill>
                <a:latin typeface="Arial" panose="020B0604020202020204" pitchFamily="34" charset="0"/>
              </a:defRPr>
            </a:lvl7pPr>
            <a:lvl8pPr marL="3429000" indent="-228600" defTabSz="685800" eaLnBrk="0" fontAlgn="base" hangingPunct="0">
              <a:spcBef>
                <a:spcPct val="0"/>
              </a:spcBef>
              <a:spcAft>
                <a:spcPct val="0"/>
              </a:spcAft>
              <a:defRPr sz="1400">
                <a:solidFill>
                  <a:schemeClr val="tx1"/>
                </a:solidFill>
                <a:latin typeface="Arial" panose="020B0604020202020204" pitchFamily="34" charset="0"/>
              </a:defRPr>
            </a:lvl8pPr>
            <a:lvl9pPr marL="3886200" indent="-228600" defTabSz="685800" eaLnBrk="0" fontAlgn="base" hangingPunct="0">
              <a:spcBef>
                <a:spcPct val="0"/>
              </a:spcBef>
              <a:spcAft>
                <a:spcPct val="0"/>
              </a:spcAft>
              <a:defRPr sz="1400">
                <a:solidFill>
                  <a:schemeClr val="tx1"/>
                </a:solidFill>
                <a:latin typeface="Arial" panose="020B0604020202020204" pitchFamily="34" charset="0"/>
              </a:defRPr>
            </a:lvl9pPr>
          </a:lstStyle>
          <a:p>
            <a:pPr marL="0" marR="0" lvl="0" indent="0" algn="r" defTabSz="685800" rtl="0" eaLnBrk="1" fontAlgn="base" latinLnBrk="0" hangingPunct="1">
              <a:lnSpc>
                <a:spcPct val="100000"/>
              </a:lnSpc>
              <a:spcBef>
                <a:spcPct val="0"/>
              </a:spcBef>
              <a:spcAft>
                <a:spcPct val="0"/>
              </a:spcAft>
              <a:buClrTx/>
              <a:buSzTx/>
              <a:buFontTx/>
              <a:buNone/>
              <a:tabLst/>
              <a:defRPr/>
            </a:pPr>
            <a:fld id="{7574A97D-04DC-4F28-8957-491A914940F2}" type="slidenum">
              <a:rPr kumimoji="0" lang="ru-RU" altLang="ru-RU" sz="12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r" defTabSz="685800" rtl="0" eaLnBrk="1" fontAlgn="base" latinLnBrk="0" hangingPunct="1">
                <a:lnSpc>
                  <a:spcPct val="100000"/>
                </a:lnSpc>
                <a:spcBef>
                  <a:spcPct val="0"/>
                </a:spcBef>
                <a:spcAft>
                  <a:spcPct val="0"/>
                </a:spcAft>
                <a:buClrTx/>
                <a:buSzTx/>
                <a:buFontTx/>
                <a:buNone/>
                <a:tabLst/>
                <a:defRPr/>
              </a:pPr>
              <a:t>29</a:t>
            </a:fld>
            <a:endParaRPr kumimoji="0" lang="ru-RU" altLang="ru-RU"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1048443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9E4B24F-B790-4C43-BEE8-25B58BA86868}" type="datetime1">
              <a:rPr lang="ru-RU" smtClean="0"/>
              <a:pPr/>
              <a:t>07.05.2026</a:t>
            </a:fld>
            <a:endParaRPr lang="ru-RU"/>
          </a:p>
        </p:txBody>
      </p:sp>
      <p:sp>
        <p:nvSpPr>
          <p:cNvPr id="5" name="Нижний колонтитул 4"/>
          <p:cNvSpPr>
            <a:spLocks noGrp="1"/>
          </p:cNvSpPr>
          <p:nvPr>
            <p:ph type="ftr" sz="quarter" idx="11"/>
          </p:nvPr>
        </p:nvSpPr>
        <p:spPr/>
        <p:txBody>
          <a:bodyPr/>
          <a:lstStyle/>
          <a:p>
            <a:r>
              <a:rPr lang="ru-RU"/>
              <a:t>ОБРАЗЕЦ КОЛОНТИТУЛА</a:t>
            </a:r>
            <a:endParaRPr lang="ru-RU" dirty="0"/>
          </a:p>
        </p:txBody>
      </p:sp>
      <p:sp>
        <p:nvSpPr>
          <p:cNvPr id="6" name="Номер слайда 5"/>
          <p:cNvSpPr>
            <a:spLocks noGrp="1"/>
          </p:cNvSpPr>
          <p:nvPr>
            <p:ph type="sldNum" sz="quarter" idx="12"/>
          </p:nvPr>
        </p:nvSpPr>
        <p:spPr/>
        <p:txBody>
          <a:bodyPr/>
          <a:lstStyle/>
          <a:p>
            <a:fld id="{C298679E-82F6-4E54-AA78-2A3A47ECD14E}" type="slidenum">
              <a:rPr lang="ru-RU" smtClean="0"/>
              <a:pPr/>
              <a:t>‹#›</a:t>
            </a:fld>
            <a:endParaRPr lang="ru-RU"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3067"/>
            <a:ext cx="9180512" cy="5256584"/>
          </a:xfrm>
          <a:prstGeom prst="rect">
            <a:avLst/>
          </a:prstGeom>
          <a:noFill/>
          <a:ln>
            <a:noFill/>
          </a:ln>
        </p:spPr>
      </p:pic>
      <p:pic>
        <p:nvPicPr>
          <p:cNvPr id="8" name="Picture 3" descr="Z:\Elements\Logo\Gerby\Moscow\g14_moscow_colorVolume_2.png"/>
          <p:cNvPicPr>
            <a:picLocks noChangeAspect="1" noChangeArrowheads="1"/>
          </p:cNvPicPr>
          <p:nvPr userDrawn="1"/>
        </p:nvPicPr>
        <p:blipFill>
          <a:blip r:embed="rId3" cstate="print"/>
          <a:srcRect/>
          <a:stretch>
            <a:fillRect/>
          </a:stretch>
        </p:blipFill>
        <p:spPr bwMode="auto">
          <a:xfrm>
            <a:off x="1928794" y="2214560"/>
            <a:ext cx="571504" cy="680091"/>
          </a:xfrm>
          <a:prstGeom prst="rect">
            <a:avLst/>
          </a:prstGeom>
          <a:noFill/>
        </p:spPr>
      </p:pic>
      <p:pic>
        <p:nvPicPr>
          <p:cNvPr id="9"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2699792" y="2154825"/>
            <a:ext cx="2016224" cy="776964"/>
          </a:xfrm>
          <a:prstGeom prst="rect">
            <a:avLst/>
          </a:prstGeom>
          <a:noFill/>
        </p:spPr>
      </p:pic>
    </p:spTree>
    <p:extLst>
      <p:ext uri="{BB962C8B-B14F-4D97-AF65-F5344CB8AC3E}">
        <p14:creationId xmlns:p14="http://schemas.microsoft.com/office/powerpoint/2010/main" val="373063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94C3514-E894-4F18-ADDA-CB6456BE47E3}" type="datetime1">
              <a:rPr lang="ru-RU" smtClean="0"/>
              <a:pPr/>
              <a:t>07.05.2026</a:t>
            </a:fld>
            <a:endParaRPr lang="ru-RU" dirty="0"/>
          </a:p>
        </p:txBody>
      </p:sp>
      <p:sp>
        <p:nvSpPr>
          <p:cNvPr id="5" name="Нижний колонтитул 4"/>
          <p:cNvSpPr>
            <a:spLocks noGrp="1"/>
          </p:cNvSpPr>
          <p:nvPr>
            <p:ph type="ftr" sz="quarter" idx="11"/>
          </p:nvPr>
        </p:nvSpPr>
        <p:spPr/>
        <p:txBody>
          <a:bodyPr/>
          <a:lstStyle/>
          <a:p>
            <a:r>
              <a:rPr lang="ru-RU"/>
              <a:t>ОБРАЗЕЦ КОЛОНТИТУЛА</a:t>
            </a:r>
            <a:endParaRPr lang="ru-RU" dirty="0"/>
          </a:p>
        </p:txBody>
      </p:sp>
      <p:sp>
        <p:nvSpPr>
          <p:cNvPr id="6" name="Номер слайда 5"/>
          <p:cNvSpPr>
            <a:spLocks noGrp="1"/>
          </p:cNvSpPr>
          <p:nvPr>
            <p:ph type="sldNum" sz="quarter" idx="12"/>
          </p:nvPr>
        </p:nvSpPr>
        <p:spPr/>
        <p:txBody>
          <a:bodyPr/>
          <a:lstStyle/>
          <a:p>
            <a:fld id="{C298679E-82F6-4E54-AA78-2A3A47ECD14E}" type="slidenum">
              <a:rPr lang="ru-RU" smtClean="0"/>
              <a:pPr/>
              <a:t>‹#›</a:t>
            </a:fld>
            <a:endParaRPr lang="ru-RU" dirty="0"/>
          </a:p>
        </p:txBody>
      </p:sp>
    </p:spTree>
    <p:extLst>
      <p:ext uri="{BB962C8B-B14F-4D97-AF65-F5344CB8AC3E}">
        <p14:creationId xmlns:p14="http://schemas.microsoft.com/office/powerpoint/2010/main" val="292421152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94C3514-E894-4F18-ADDA-CB6456BE47E3}" type="datetime1">
              <a:rPr lang="ru-RU" smtClean="0"/>
              <a:pPr/>
              <a:t>07.05.2026</a:t>
            </a:fld>
            <a:endParaRPr lang="ru-RU" dirty="0"/>
          </a:p>
        </p:txBody>
      </p:sp>
      <p:sp>
        <p:nvSpPr>
          <p:cNvPr id="5" name="Нижний колонтитул 4"/>
          <p:cNvSpPr>
            <a:spLocks noGrp="1"/>
          </p:cNvSpPr>
          <p:nvPr>
            <p:ph type="ftr" sz="quarter" idx="11"/>
          </p:nvPr>
        </p:nvSpPr>
        <p:spPr/>
        <p:txBody>
          <a:bodyPr/>
          <a:lstStyle/>
          <a:p>
            <a:r>
              <a:rPr lang="ru-RU"/>
              <a:t>ОБРАЗЕЦ КОЛОНТИТУЛА</a:t>
            </a:r>
            <a:endParaRPr lang="ru-RU" dirty="0"/>
          </a:p>
        </p:txBody>
      </p:sp>
      <p:sp>
        <p:nvSpPr>
          <p:cNvPr id="6" name="Номер слайда 5"/>
          <p:cNvSpPr>
            <a:spLocks noGrp="1"/>
          </p:cNvSpPr>
          <p:nvPr>
            <p:ph type="sldNum" sz="quarter" idx="12"/>
          </p:nvPr>
        </p:nvSpPr>
        <p:spPr/>
        <p:txBody>
          <a:bodyPr/>
          <a:lstStyle/>
          <a:p>
            <a:fld id="{C298679E-82F6-4E54-AA78-2A3A47ECD14E}" type="slidenum">
              <a:rPr lang="ru-RU" smtClean="0"/>
              <a:pPr/>
              <a:t>‹#›</a:t>
            </a:fld>
            <a:endParaRPr lang="ru-RU" dirty="0"/>
          </a:p>
        </p:txBody>
      </p:sp>
    </p:spTree>
    <p:extLst>
      <p:ext uri="{BB962C8B-B14F-4D97-AF65-F5344CB8AC3E}">
        <p14:creationId xmlns:p14="http://schemas.microsoft.com/office/powerpoint/2010/main" val="2607706662"/>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Заключительный слайд">
    <p:spTree>
      <p:nvGrpSpPr>
        <p:cNvPr id="1" name=""/>
        <p:cNvGrpSpPr/>
        <p:nvPr/>
      </p:nvGrpSpPr>
      <p:grpSpPr>
        <a:xfrm>
          <a:off x="0" y="0"/>
          <a:ext cx="0" cy="0"/>
          <a:chOff x="0" y="0"/>
          <a:chExt cx="0" cy="0"/>
        </a:xfrm>
      </p:grpSpPr>
      <p:pic>
        <p:nvPicPr>
          <p:cNvPr id="5122" name="Picture 2" descr="Z:\Projects\!MINOBR\Презентация 16х9 департамент\Background\ДО_Presentation_16x9-05.png"/>
          <p:cNvPicPr>
            <a:picLocks noChangeAspect="1" noChangeArrowheads="1"/>
          </p:cNvPicPr>
          <p:nvPr userDrawn="1"/>
        </p:nvPicPr>
        <p:blipFill>
          <a:blip r:embed="rId2" cstate="print"/>
          <a:stretch>
            <a:fillRect/>
          </a:stretch>
        </p:blipFill>
        <p:spPr bwMode="auto">
          <a:xfrm>
            <a:off x="1" y="-1523"/>
            <a:ext cx="9138582" cy="5145021"/>
          </a:xfrm>
          <a:prstGeom prst="rect">
            <a:avLst/>
          </a:prstGeom>
          <a:noFill/>
        </p:spPr>
      </p:pic>
      <p:sp>
        <p:nvSpPr>
          <p:cNvPr id="12" name="Прямоугольник 11"/>
          <p:cNvSpPr/>
          <p:nvPr userDrawn="1"/>
        </p:nvSpPr>
        <p:spPr>
          <a:xfrm>
            <a:off x="0" y="714362"/>
            <a:ext cx="9144000" cy="2571768"/>
          </a:xfrm>
          <a:prstGeom prst="rect">
            <a:avLst/>
          </a:prstGeom>
          <a:solidFill>
            <a:srgbClr val="4A81E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userDrawn="1"/>
        </p:nvSpPr>
        <p:spPr>
          <a:xfrm>
            <a:off x="571472" y="714362"/>
            <a:ext cx="1038226" cy="3286148"/>
          </a:xfrm>
          <a:prstGeom prst="rect">
            <a:avLst/>
          </a:prstGeom>
          <a:gradFill flip="none" rotWithShape="1">
            <a:gsLst>
              <a:gs pos="0">
                <a:schemeClr val="bg1"/>
              </a:gs>
              <a:gs pos="50000">
                <a:schemeClr val="bg1"/>
              </a:gs>
              <a:gs pos="100000">
                <a:schemeClr val="bg1">
                  <a:shade val="100000"/>
                  <a:satMod val="115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Дата 3"/>
          <p:cNvSpPr>
            <a:spLocks noGrp="1"/>
          </p:cNvSpPr>
          <p:nvPr>
            <p:ph type="dt" sz="half" idx="10"/>
          </p:nvPr>
        </p:nvSpPr>
        <p:spPr>
          <a:xfrm>
            <a:off x="3009904" y="4786328"/>
            <a:ext cx="2133600" cy="273844"/>
          </a:xfrm>
        </p:spPr>
        <p:txBody>
          <a:bodyPr/>
          <a:lstStyle/>
          <a:p>
            <a:fld id="{575B1753-BCE6-4B08-BB6E-16EF51597E12}" type="datetime1">
              <a:rPr lang="ru-RU" smtClean="0"/>
              <a:pPr/>
              <a:t>07.05.2026</a:t>
            </a:fld>
            <a:endParaRPr lang="ru-RU" dirty="0"/>
          </a:p>
        </p:txBody>
      </p:sp>
      <p:sp>
        <p:nvSpPr>
          <p:cNvPr id="5" name="Нижний колонтитул 4"/>
          <p:cNvSpPr>
            <a:spLocks noGrp="1"/>
          </p:cNvSpPr>
          <p:nvPr>
            <p:ph type="ftr" sz="quarter" idx="11"/>
          </p:nvPr>
        </p:nvSpPr>
        <p:spPr>
          <a:xfrm>
            <a:off x="3003550" y="-18"/>
            <a:ext cx="3640152" cy="693438"/>
          </a:xfrm>
        </p:spPr>
        <p:txBody>
          <a:bodyPr/>
          <a:lstStyle/>
          <a:p>
            <a:r>
              <a:rPr lang="ru-RU" dirty="0"/>
              <a:t>ОБРАЗЕЦ КОЛОНТИТУЛА</a:t>
            </a:r>
          </a:p>
        </p:txBody>
      </p:sp>
      <p:sp>
        <p:nvSpPr>
          <p:cNvPr id="6" name="Номер слайда 5"/>
          <p:cNvSpPr>
            <a:spLocks noGrp="1"/>
          </p:cNvSpPr>
          <p:nvPr>
            <p:ph type="sldNum" sz="quarter" idx="12"/>
          </p:nvPr>
        </p:nvSpPr>
        <p:spPr>
          <a:xfrm>
            <a:off x="6553200" y="4869656"/>
            <a:ext cx="2233642" cy="273844"/>
          </a:xfrm>
        </p:spPr>
        <p:txBody>
          <a:bodyPr/>
          <a:lstStyle/>
          <a:p>
            <a:fld id="{C298679E-82F6-4E54-AA78-2A3A47ECD14E}" type="slidenum">
              <a:rPr lang="ru-RU" smtClean="0"/>
              <a:pPr/>
              <a:t>‹#›</a:t>
            </a:fld>
            <a:endParaRPr lang="ru-RU" dirty="0"/>
          </a:p>
        </p:txBody>
      </p:sp>
      <p:pic>
        <p:nvPicPr>
          <p:cNvPr id="14" name="Picture 3" descr="Z:\Elements\Logo\Gerby\Moscow\g14_moscow_colorVolume_2.png"/>
          <p:cNvPicPr>
            <a:picLocks noChangeAspect="1" noChangeArrowheads="1"/>
          </p:cNvPicPr>
          <p:nvPr userDrawn="1"/>
        </p:nvPicPr>
        <p:blipFill>
          <a:blip r:embed="rId3" cstate="print"/>
          <a:srcRect/>
          <a:stretch>
            <a:fillRect/>
          </a:stretch>
        </p:blipFill>
        <p:spPr bwMode="auto">
          <a:xfrm>
            <a:off x="780995" y="857238"/>
            <a:ext cx="621440" cy="739514"/>
          </a:xfrm>
          <a:prstGeom prst="rect">
            <a:avLst/>
          </a:prstGeom>
          <a:noFill/>
        </p:spPr>
      </p:pic>
      <p:pic>
        <p:nvPicPr>
          <p:cNvPr id="15"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780995" y="1753703"/>
            <a:ext cx="635058" cy="1019063"/>
          </a:xfrm>
          <a:prstGeom prst="rect">
            <a:avLst/>
          </a:prstGeom>
          <a:noFill/>
        </p:spPr>
      </p:pic>
      <p:sp>
        <p:nvSpPr>
          <p:cNvPr id="13" name="Прямоугольник 12"/>
          <p:cNvSpPr/>
          <p:nvPr userDrawn="1"/>
        </p:nvSpPr>
        <p:spPr>
          <a:xfrm>
            <a:off x="0" y="3286130"/>
            <a:ext cx="9144000" cy="346718"/>
          </a:xfrm>
          <a:prstGeom prst="rect">
            <a:avLst/>
          </a:prstGeom>
          <a:solidFill>
            <a:schemeClr val="tx1">
              <a:lumMod val="65000"/>
              <a:lumOff val="3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ctrTitle" hasCustomPrompt="1"/>
          </p:nvPr>
        </p:nvSpPr>
        <p:spPr>
          <a:xfrm>
            <a:off x="3003550" y="857238"/>
            <a:ext cx="4714908" cy="2433651"/>
          </a:xfrm>
        </p:spPr>
        <p:txBody>
          <a:bodyPr anchor="b"/>
          <a:lstStyle>
            <a:lvl1pPr algn="l">
              <a:lnSpc>
                <a:spcPts val="4200"/>
              </a:lnSpc>
              <a:tabLst/>
              <a:defRPr sz="4400">
                <a:solidFill>
                  <a:schemeClr val="bg1"/>
                </a:solidFill>
              </a:defRPr>
            </a:lvl1pPr>
          </a:lstStyle>
          <a:p>
            <a:r>
              <a:rPr lang="ru-RU" dirty="0"/>
              <a:t>Образец </a:t>
            </a:r>
            <a:br>
              <a:rPr lang="ru-RU" dirty="0"/>
            </a:br>
            <a:r>
              <a:rPr lang="ru-RU" dirty="0"/>
              <a:t>заголовка</a:t>
            </a:r>
          </a:p>
        </p:txBody>
      </p:sp>
      <p:cxnSp>
        <p:nvCxnSpPr>
          <p:cNvPr id="17" name="Прямая соединительная линия 16"/>
          <p:cNvCxnSpPr/>
          <p:nvPr userDrawn="1"/>
        </p:nvCxnSpPr>
        <p:spPr>
          <a:xfrm>
            <a:off x="-36512" y="675062"/>
            <a:ext cx="9180512" cy="0"/>
          </a:xfrm>
          <a:prstGeom prst="line">
            <a:avLst/>
          </a:prstGeom>
          <a:ln w="38100" cmpd="sng">
            <a:solidFill>
              <a:schemeClr val="tx2">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
        <p:nvSpPr>
          <p:cNvPr id="18"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841772"/>
            <a:ext cx="6858000" cy="17907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918A37E0-B82D-449F-BF9C-FE0CF28D43C2}" type="datetime1">
              <a:rPr lang="ru-RU"/>
              <a:pPr>
                <a:defRPr/>
              </a:pPr>
              <a:t>07.05.2026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24A8CF38-1FA7-4FAC-960E-0A0D71081D8F}" type="slidenum">
              <a:rPr lang="ru-RU" altLang="ru-RU"/>
              <a:pPr/>
              <a:t>‹#›</a:t>
            </a:fld>
            <a:endParaRPr lang="ru-RU" altLang="ru-RU"/>
          </a:p>
        </p:txBody>
      </p:sp>
    </p:spTree>
    <p:extLst>
      <p:ext uri="{BB962C8B-B14F-4D97-AF65-F5344CB8AC3E}">
        <p14:creationId xmlns:p14="http://schemas.microsoft.com/office/powerpoint/2010/main" val="292850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0A8E90A6-6666-44F9-94E1-F52821E9D4B7}" type="datetime1">
              <a:rPr lang="ru-RU"/>
              <a:pPr>
                <a:defRPr/>
              </a:pPr>
              <a:t>07.05.2026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812BC288-2C15-45DE-882E-160EA34E3F1B}" type="slidenum">
              <a:rPr lang="ru-RU" altLang="ru-RU"/>
              <a:pPr/>
              <a:t>‹#›</a:t>
            </a:fld>
            <a:endParaRPr lang="ru-RU" altLang="ru-RU"/>
          </a:p>
        </p:txBody>
      </p:sp>
    </p:spTree>
    <p:extLst>
      <p:ext uri="{BB962C8B-B14F-4D97-AF65-F5344CB8AC3E}">
        <p14:creationId xmlns:p14="http://schemas.microsoft.com/office/powerpoint/2010/main" val="4083309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282304"/>
            <a:ext cx="7886700" cy="2139553"/>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7E05F422-E6A7-439F-A824-EEF54DD94BFD}" type="datetime1">
              <a:rPr lang="ru-RU"/>
              <a:pPr>
                <a:defRPr/>
              </a:pPr>
              <a:t>07.05.2026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484EF4FB-4C49-4B28-BB1F-A42564CC5C74}" type="slidenum">
              <a:rPr lang="ru-RU" altLang="ru-RU"/>
              <a:pPr/>
              <a:t>‹#›</a:t>
            </a:fld>
            <a:endParaRPr lang="ru-RU" altLang="ru-RU"/>
          </a:p>
        </p:txBody>
      </p:sp>
    </p:spTree>
    <p:extLst>
      <p:ext uri="{BB962C8B-B14F-4D97-AF65-F5344CB8AC3E}">
        <p14:creationId xmlns:p14="http://schemas.microsoft.com/office/powerpoint/2010/main" val="32127913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91A4FF6A-E2EB-4907-BC21-788161871314}" type="datetime1">
              <a:rPr lang="ru-RU"/>
              <a:pPr>
                <a:defRPr/>
              </a:pPr>
              <a:t>07.05.2026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48F1AE36-A3E5-4BE6-B5CF-BC88A7C7B8BD}" type="slidenum">
              <a:rPr lang="ru-RU" altLang="ru-RU"/>
              <a:pPr/>
              <a:t>‹#›</a:t>
            </a:fld>
            <a:endParaRPr lang="ru-RU" altLang="ru-RU"/>
          </a:p>
        </p:txBody>
      </p:sp>
    </p:spTree>
    <p:extLst>
      <p:ext uri="{BB962C8B-B14F-4D97-AF65-F5344CB8AC3E}">
        <p14:creationId xmlns:p14="http://schemas.microsoft.com/office/powerpoint/2010/main" val="1091001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273844"/>
            <a:ext cx="7886700" cy="994172"/>
          </a:xfrm>
        </p:spPr>
        <p:txBody>
          <a:bodyPr/>
          <a:lstStyle/>
          <a:p>
            <a:r>
              <a:rPr lang="ru-RU"/>
              <a:t>Образец заголовка</a:t>
            </a:r>
          </a:p>
        </p:txBody>
      </p:sp>
      <p:sp>
        <p:nvSpPr>
          <p:cNvPr id="3" name="Текст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1878806"/>
            <a:ext cx="3868340"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1878806"/>
            <a:ext cx="3887391"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9E361ED4-1D5C-488F-B268-9D689F743771}" type="datetime1">
              <a:rPr lang="ru-RU"/>
              <a:pPr>
                <a:defRPr/>
              </a:pPr>
              <a:t>07.05.2026</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fld id="{87386185-0CBC-4DAF-AAAB-6CB0762D3098}" type="slidenum">
              <a:rPr lang="ru-RU" altLang="ru-RU"/>
              <a:pPr/>
              <a:t>‹#›</a:t>
            </a:fld>
            <a:endParaRPr lang="ru-RU" altLang="ru-RU"/>
          </a:p>
        </p:txBody>
      </p:sp>
    </p:spTree>
    <p:extLst>
      <p:ext uri="{BB962C8B-B14F-4D97-AF65-F5344CB8AC3E}">
        <p14:creationId xmlns:p14="http://schemas.microsoft.com/office/powerpoint/2010/main" val="4054386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46E704D7-1E28-473D-99EA-E94A5C24B5C6}" type="datetime1">
              <a:rPr lang="ru-RU"/>
              <a:pPr>
                <a:defRPr/>
              </a:pPr>
              <a:t>07.05.2026</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fld id="{EBFFFD52-8952-4FD3-9818-2086EFF19B88}" type="slidenum">
              <a:rPr lang="ru-RU" altLang="ru-RU"/>
              <a:pPr/>
              <a:t>‹#›</a:t>
            </a:fld>
            <a:endParaRPr lang="ru-RU" altLang="ru-RU"/>
          </a:p>
        </p:txBody>
      </p:sp>
    </p:spTree>
    <p:extLst>
      <p:ext uri="{BB962C8B-B14F-4D97-AF65-F5344CB8AC3E}">
        <p14:creationId xmlns:p14="http://schemas.microsoft.com/office/powerpoint/2010/main" val="18926936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34FD3246-3106-4FCC-8F94-349A6B969AA1}" type="datetime1">
              <a:rPr lang="ru-RU"/>
              <a:pPr>
                <a:defRPr/>
              </a:pPr>
              <a:t>07.05.2026</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fld id="{1F4C05FD-A133-4225-A439-7D824B3CAD70}" type="slidenum">
              <a:rPr lang="ru-RU" altLang="ru-RU"/>
              <a:pPr/>
              <a:t>‹#›</a:t>
            </a:fld>
            <a:endParaRPr lang="ru-RU" altLang="ru-RU"/>
          </a:p>
        </p:txBody>
      </p:sp>
    </p:spTree>
    <p:extLst>
      <p:ext uri="{BB962C8B-B14F-4D97-AF65-F5344CB8AC3E}">
        <p14:creationId xmlns:p14="http://schemas.microsoft.com/office/powerpoint/2010/main" val="428111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FF2DEC7-9355-4B81-8730-409B662835BB}" type="datetime1">
              <a:rPr lang="ru-RU" smtClean="0"/>
              <a:pPr/>
              <a:t>07.05.2026</a:t>
            </a:fld>
            <a:endParaRPr lang="ru-RU" dirty="0"/>
          </a:p>
        </p:txBody>
      </p:sp>
      <p:sp>
        <p:nvSpPr>
          <p:cNvPr id="5" name="Нижний колонтитул 4"/>
          <p:cNvSpPr>
            <a:spLocks noGrp="1"/>
          </p:cNvSpPr>
          <p:nvPr>
            <p:ph type="ftr" sz="quarter" idx="11"/>
          </p:nvPr>
        </p:nvSpPr>
        <p:spPr/>
        <p:txBody>
          <a:bodyPr/>
          <a:lstStyle/>
          <a:p>
            <a:r>
              <a:rPr lang="ru-RU"/>
              <a:t>ОБРАЗЕЦ КОЛОНТИТУЛА</a:t>
            </a:r>
            <a:endParaRPr lang="ru-RU" dirty="0"/>
          </a:p>
        </p:txBody>
      </p:sp>
      <p:sp>
        <p:nvSpPr>
          <p:cNvPr id="6" name="Номер слайда 5"/>
          <p:cNvSpPr>
            <a:spLocks noGrp="1"/>
          </p:cNvSpPr>
          <p:nvPr>
            <p:ph type="sldNum" sz="quarter" idx="12"/>
          </p:nvPr>
        </p:nvSpPr>
        <p:spPr/>
        <p:txBody>
          <a:bodyPr/>
          <a:lstStyle/>
          <a:p>
            <a:fld id="{C298679E-82F6-4E54-AA78-2A3A47ECD14E}" type="slidenum">
              <a:rPr lang="ru-RU" smtClean="0"/>
              <a:pPr/>
              <a:t>‹#›</a:t>
            </a:fld>
            <a:endParaRPr lang="ru-RU" dirty="0"/>
          </a:p>
        </p:txBody>
      </p:sp>
      <p:sp>
        <p:nvSpPr>
          <p:cNvPr id="7"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extLst>
      <p:ext uri="{BB962C8B-B14F-4D97-AF65-F5344CB8AC3E}">
        <p14:creationId xmlns:p14="http://schemas.microsoft.com/office/powerpoint/2010/main" val="2617082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F2FB9121-08AE-4FD4-995B-52746093360C}" type="datetime1">
              <a:rPr lang="ru-RU"/>
              <a:pPr>
                <a:defRPr/>
              </a:pPr>
              <a:t>07.05.2026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76F86CCC-28E4-49A4-AC76-1C8531C4E8D8}" type="slidenum">
              <a:rPr lang="ru-RU" altLang="ru-RU"/>
              <a:pPr/>
              <a:t>‹#›</a:t>
            </a:fld>
            <a:endParaRPr lang="ru-RU" altLang="ru-RU"/>
          </a:p>
        </p:txBody>
      </p:sp>
    </p:spTree>
    <p:extLst>
      <p:ext uri="{BB962C8B-B14F-4D97-AF65-F5344CB8AC3E}">
        <p14:creationId xmlns:p14="http://schemas.microsoft.com/office/powerpoint/2010/main" val="5872994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740569"/>
            <a:ext cx="4629150" cy="3655219"/>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a:p>
        </p:txBody>
      </p:sp>
      <p:sp>
        <p:nvSpPr>
          <p:cNvPr id="4" name="Текст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DD5DC493-1F5F-4E9F-A6B8-334C055E19FC}" type="datetime1">
              <a:rPr lang="ru-RU"/>
              <a:pPr>
                <a:defRPr/>
              </a:pPr>
              <a:t>07.05.2026</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BEAD4F35-E50B-46FD-86C7-180B9A20CD83}" type="slidenum">
              <a:rPr lang="ru-RU" altLang="ru-RU"/>
              <a:pPr/>
              <a:t>‹#›</a:t>
            </a:fld>
            <a:endParaRPr lang="ru-RU" altLang="ru-RU"/>
          </a:p>
        </p:txBody>
      </p:sp>
    </p:spTree>
    <p:extLst>
      <p:ext uri="{BB962C8B-B14F-4D97-AF65-F5344CB8AC3E}">
        <p14:creationId xmlns:p14="http://schemas.microsoft.com/office/powerpoint/2010/main" val="5780108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F1540A06-3656-4F7F-9D98-5E5C42425703}" type="datetime1">
              <a:rPr lang="ru-RU"/>
              <a:pPr>
                <a:defRPr/>
              </a:pPr>
              <a:t>07.05.2026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EA0B5DE0-142E-4E85-AE1D-94582876C8DF}" type="slidenum">
              <a:rPr lang="ru-RU" altLang="ru-RU"/>
              <a:pPr/>
              <a:t>‹#›</a:t>
            </a:fld>
            <a:endParaRPr lang="ru-RU" altLang="ru-RU"/>
          </a:p>
        </p:txBody>
      </p:sp>
    </p:spTree>
    <p:extLst>
      <p:ext uri="{BB962C8B-B14F-4D97-AF65-F5344CB8AC3E}">
        <p14:creationId xmlns:p14="http://schemas.microsoft.com/office/powerpoint/2010/main" val="2741587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273844"/>
            <a:ext cx="1971675" cy="4358879"/>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273844"/>
            <a:ext cx="5800725" cy="435887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0FD7FD90-B023-47EB-B2EF-49450C50BCEB}" type="datetime1">
              <a:rPr lang="ru-RU"/>
              <a:pPr>
                <a:defRPr/>
              </a:pPr>
              <a:t>07.05.2026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3B6D2A1F-7830-4BDA-8090-6673984DDD42}" type="slidenum">
              <a:rPr lang="ru-RU" altLang="ru-RU"/>
              <a:pPr/>
              <a:t>‹#›</a:t>
            </a:fld>
            <a:endParaRPr lang="ru-RU" altLang="ru-RU"/>
          </a:p>
        </p:txBody>
      </p:sp>
    </p:spTree>
    <p:extLst>
      <p:ext uri="{BB962C8B-B14F-4D97-AF65-F5344CB8AC3E}">
        <p14:creationId xmlns:p14="http://schemas.microsoft.com/office/powerpoint/2010/main" val="3958510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94C3514-E894-4F18-ADDA-CB6456BE47E3}" type="datetime1">
              <a:rPr lang="ru-RU" smtClean="0"/>
              <a:pPr/>
              <a:t>07.05.2026</a:t>
            </a:fld>
            <a:endParaRPr lang="ru-RU" dirty="0"/>
          </a:p>
        </p:txBody>
      </p:sp>
      <p:sp>
        <p:nvSpPr>
          <p:cNvPr id="5" name="Нижний колонтитул 4"/>
          <p:cNvSpPr>
            <a:spLocks noGrp="1"/>
          </p:cNvSpPr>
          <p:nvPr>
            <p:ph type="ftr" sz="quarter" idx="11"/>
          </p:nvPr>
        </p:nvSpPr>
        <p:spPr/>
        <p:txBody>
          <a:bodyPr/>
          <a:lstStyle/>
          <a:p>
            <a:r>
              <a:rPr lang="ru-RU"/>
              <a:t>ОБРАЗЕЦ КОЛОНТИТУЛА</a:t>
            </a:r>
            <a:endParaRPr lang="ru-RU" dirty="0"/>
          </a:p>
        </p:txBody>
      </p:sp>
      <p:sp>
        <p:nvSpPr>
          <p:cNvPr id="6" name="Номер слайда 5"/>
          <p:cNvSpPr>
            <a:spLocks noGrp="1"/>
          </p:cNvSpPr>
          <p:nvPr>
            <p:ph type="sldNum" sz="quarter" idx="12"/>
          </p:nvPr>
        </p:nvSpPr>
        <p:spPr/>
        <p:txBody>
          <a:bodyPr/>
          <a:lstStyle/>
          <a:p>
            <a:fld id="{C298679E-82F6-4E54-AA78-2A3A47ECD14E}" type="slidenum">
              <a:rPr lang="ru-RU" smtClean="0"/>
              <a:pPr/>
              <a:t>‹#›</a:t>
            </a:fld>
            <a:endParaRPr lang="ru-RU" dirty="0"/>
          </a:p>
        </p:txBody>
      </p:sp>
    </p:spTree>
    <p:extLst>
      <p:ext uri="{BB962C8B-B14F-4D97-AF65-F5344CB8AC3E}">
        <p14:creationId xmlns:p14="http://schemas.microsoft.com/office/powerpoint/2010/main" val="3489841536"/>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0B89BF0-9665-44B7-924D-D72AA1A06473}" type="datetime1">
              <a:rPr lang="ru-RU" smtClean="0"/>
              <a:pPr/>
              <a:t>07.05.2026</a:t>
            </a:fld>
            <a:endParaRPr lang="ru-RU"/>
          </a:p>
        </p:txBody>
      </p:sp>
      <p:sp>
        <p:nvSpPr>
          <p:cNvPr id="6" name="Нижний колонтитул 5"/>
          <p:cNvSpPr>
            <a:spLocks noGrp="1"/>
          </p:cNvSpPr>
          <p:nvPr>
            <p:ph type="ftr" sz="quarter" idx="11"/>
          </p:nvPr>
        </p:nvSpPr>
        <p:spPr/>
        <p:txBody>
          <a:bodyPr/>
          <a:lstStyle/>
          <a:p>
            <a:r>
              <a:rPr lang="ru-RU"/>
              <a:t>ОБРАЗЕЦ КОЛОНТИТУЛА</a:t>
            </a:r>
          </a:p>
        </p:txBody>
      </p:sp>
      <p:sp>
        <p:nvSpPr>
          <p:cNvPr id="7" name="Номер слайда 6"/>
          <p:cNvSpPr>
            <a:spLocks noGrp="1"/>
          </p:cNvSpPr>
          <p:nvPr>
            <p:ph type="sldNum" sz="quarter" idx="12"/>
          </p:nvPr>
        </p:nvSpPr>
        <p:spPr/>
        <p:txBody>
          <a:bodyPr/>
          <a:lstStyle/>
          <a:p>
            <a:fld id="{C298679E-82F6-4E54-AA78-2A3A47ECD14E}" type="slidenum">
              <a:rPr lang="ru-RU" smtClean="0"/>
              <a:pPr/>
              <a:t>‹#›</a:t>
            </a:fld>
            <a:endParaRPr lang="ru-RU"/>
          </a:p>
        </p:txBody>
      </p:sp>
      <p:sp>
        <p:nvSpPr>
          <p:cNvPr id="8"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extLst>
      <p:ext uri="{BB962C8B-B14F-4D97-AF65-F5344CB8AC3E}">
        <p14:creationId xmlns:p14="http://schemas.microsoft.com/office/powerpoint/2010/main" val="354021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07.05.2026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962514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C42DDB0-31F1-444F-B7A6-14D2C6DA2D04}" type="datetime1">
              <a:rPr lang="ru-RU" smtClean="0"/>
              <a:pPr/>
              <a:t>07.05.2026</a:t>
            </a:fld>
            <a:endParaRPr lang="ru-RU"/>
          </a:p>
        </p:txBody>
      </p:sp>
      <p:sp>
        <p:nvSpPr>
          <p:cNvPr id="4" name="Нижний колонтитул 3"/>
          <p:cNvSpPr>
            <a:spLocks noGrp="1"/>
          </p:cNvSpPr>
          <p:nvPr>
            <p:ph type="ftr" sz="quarter" idx="11"/>
          </p:nvPr>
        </p:nvSpPr>
        <p:spPr/>
        <p:txBody>
          <a:bodyPr/>
          <a:lstStyle/>
          <a:p>
            <a:r>
              <a:rPr lang="ru-RU"/>
              <a:t>ОБРАЗЕЦ КОЛОНТИТУЛА</a:t>
            </a:r>
          </a:p>
        </p:txBody>
      </p:sp>
      <p:sp>
        <p:nvSpPr>
          <p:cNvPr id="5" name="Номер слайда 4"/>
          <p:cNvSpPr>
            <a:spLocks noGrp="1"/>
          </p:cNvSpPr>
          <p:nvPr>
            <p:ph type="sldNum" sz="quarter" idx="12"/>
          </p:nvPr>
        </p:nvSpPr>
        <p:spPr/>
        <p:txBody>
          <a:bodyPr/>
          <a:lstStyle/>
          <a:p>
            <a:fld id="{C298679E-82F6-4E54-AA78-2A3A47ECD14E}" type="slidenum">
              <a:rPr lang="ru-RU" smtClean="0"/>
              <a:pPr/>
              <a:t>‹#›</a:t>
            </a:fld>
            <a:endParaRPr lang="ru-RU"/>
          </a:p>
        </p:txBody>
      </p:sp>
      <p:sp>
        <p:nvSpPr>
          <p:cNvPr id="6"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extLst>
      <p:ext uri="{BB962C8B-B14F-4D97-AF65-F5344CB8AC3E}">
        <p14:creationId xmlns:p14="http://schemas.microsoft.com/office/powerpoint/2010/main" val="431520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1F1845E-FD03-403D-A69D-031A1B0AC72A}" type="datetime1">
              <a:rPr lang="ru-RU" smtClean="0"/>
              <a:pPr/>
              <a:t>07.05.2026</a:t>
            </a:fld>
            <a:endParaRPr lang="ru-RU"/>
          </a:p>
        </p:txBody>
      </p:sp>
      <p:sp>
        <p:nvSpPr>
          <p:cNvPr id="3" name="Нижний колонтитул 2"/>
          <p:cNvSpPr>
            <a:spLocks noGrp="1"/>
          </p:cNvSpPr>
          <p:nvPr>
            <p:ph type="ftr" sz="quarter" idx="11"/>
          </p:nvPr>
        </p:nvSpPr>
        <p:spPr/>
        <p:txBody>
          <a:bodyPr/>
          <a:lstStyle/>
          <a:p>
            <a:r>
              <a:rPr lang="ru-RU"/>
              <a:t>ОБРАЗЕЦ КОЛОНТИТУЛА</a:t>
            </a:r>
            <a:endParaRPr lang="ru-RU" dirty="0"/>
          </a:p>
        </p:txBody>
      </p:sp>
      <p:sp>
        <p:nvSpPr>
          <p:cNvPr id="4" name="Номер слайда 3"/>
          <p:cNvSpPr>
            <a:spLocks noGrp="1"/>
          </p:cNvSpPr>
          <p:nvPr>
            <p:ph type="sldNum" sz="quarter" idx="12"/>
          </p:nvPr>
        </p:nvSpPr>
        <p:spPr/>
        <p:txBody>
          <a:bodyPr/>
          <a:lstStyle/>
          <a:p>
            <a:fld id="{C298679E-82F6-4E54-AA78-2A3A47ECD14E}" type="slidenum">
              <a:rPr lang="ru-RU" smtClean="0"/>
              <a:pPr/>
              <a:t>‹#›</a:t>
            </a:fld>
            <a:endParaRPr lang="ru-RU"/>
          </a:p>
        </p:txBody>
      </p:sp>
      <p:sp>
        <p:nvSpPr>
          <p:cNvPr id="5"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extLst>
      <p:ext uri="{BB962C8B-B14F-4D97-AF65-F5344CB8AC3E}">
        <p14:creationId xmlns:p14="http://schemas.microsoft.com/office/powerpoint/2010/main" val="598156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6A6741E-1F31-4C29-98E6-E89C02B5572D}" type="datetime1">
              <a:rPr lang="ru-RU" smtClean="0"/>
              <a:pPr/>
              <a:t>07.05.2026</a:t>
            </a:fld>
            <a:endParaRPr lang="ru-RU"/>
          </a:p>
        </p:txBody>
      </p:sp>
      <p:sp>
        <p:nvSpPr>
          <p:cNvPr id="6" name="Нижний колонтитул 5"/>
          <p:cNvSpPr>
            <a:spLocks noGrp="1"/>
          </p:cNvSpPr>
          <p:nvPr>
            <p:ph type="ftr" sz="quarter" idx="11"/>
          </p:nvPr>
        </p:nvSpPr>
        <p:spPr/>
        <p:txBody>
          <a:bodyPr/>
          <a:lstStyle/>
          <a:p>
            <a:r>
              <a:rPr lang="ru-RU"/>
              <a:t>ОБРАЗЕЦ КОЛОНТИТУЛА</a:t>
            </a:r>
          </a:p>
        </p:txBody>
      </p:sp>
      <p:sp>
        <p:nvSpPr>
          <p:cNvPr id="7" name="Номер слайда 6"/>
          <p:cNvSpPr>
            <a:spLocks noGrp="1"/>
          </p:cNvSpPr>
          <p:nvPr>
            <p:ph type="sldNum" sz="quarter" idx="12"/>
          </p:nvPr>
        </p:nvSpPr>
        <p:spPr/>
        <p:txBody>
          <a:bodyPr/>
          <a:lstStyle/>
          <a:p>
            <a:fld id="{C298679E-82F6-4E54-AA78-2A3A47ECD14E}" type="slidenum">
              <a:rPr lang="ru-RU" smtClean="0"/>
              <a:pPr/>
              <a:t>‹#›</a:t>
            </a:fld>
            <a:endParaRPr lang="ru-RU"/>
          </a:p>
        </p:txBody>
      </p:sp>
      <p:sp>
        <p:nvSpPr>
          <p:cNvPr id="8" name="Нижний колонтитул 4"/>
          <p:cNvSpPr txBox="1">
            <a:spLocks/>
          </p:cNvSpPr>
          <p:nvPr userDrawn="1"/>
        </p:nvSpPr>
        <p:spPr>
          <a:xfrm>
            <a:off x="6715140" y="-18"/>
            <a:ext cx="2214578" cy="571504"/>
          </a:xfrm>
          <a:prstGeom prst="rect">
            <a:avLst/>
          </a:prstGeom>
        </p:spPr>
        <p:txBody>
          <a:bodyPr vert="horz" lIns="91440" tIns="45720" rIns="91440" bIns="4572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129090, г.</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Москва, </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ru-RU" sz="900" b="0" i="0" kern="1200" dirty="0">
                <a:solidFill>
                  <a:schemeClr val="tx1">
                    <a:lumMod val="50000"/>
                    <a:lumOff val="50000"/>
                  </a:schemeClr>
                </a:solidFill>
                <a:latin typeface="Trebuchet MS" pitchFamily="34" charset="0"/>
                <a:ea typeface="+mn-ea"/>
                <a:cs typeface="+mn-cs"/>
              </a:rPr>
              <a:t>ул.</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Большая Спасская,</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д.</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15, стр.</a:t>
            </a:r>
            <a:r>
              <a:rPr lang="en-US" sz="900" b="0" i="0" kern="1200" dirty="0">
                <a:solidFill>
                  <a:schemeClr val="tx1">
                    <a:lumMod val="50000"/>
                    <a:lumOff val="50000"/>
                  </a:schemeClr>
                </a:solidFill>
                <a:latin typeface="Trebuchet MS" pitchFamily="34" charset="0"/>
                <a:ea typeface="+mn-ea"/>
                <a:cs typeface="+mn-cs"/>
              </a:rPr>
              <a:t> </a:t>
            </a:r>
            <a:r>
              <a:rPr lang="ru-RU" sz="900" b="0" i="0" kern="1200" dirty="0">
                <a:solidFill>
                  <a:schemeClr val="tx1">
                    <a:lumMod val="50000"/>
                    <a:lumOff val="50000"/>
                  </a:schemeClr>
                </a:solidFill>
                <a:latin typeface="Trebuchet MS" pitchFamily="34" charset="0"/>
                <a:ea typeface="+mn-ea"/>
                <a:cs typeface="+mn-cs"/>
              </a:rPr>
              <a:t>1, 4</a:t>
            </a:r>
            <a:endParaRPr lang="en-US" sz="900" b="0" i="0" kern="1200" dirty="0">
              <a:solidFill>
                <a:schemeClr val="tx1">
                  <a:lumMod val="50000"/>
                  <a:lumOff val="50000"/>
                </a:schemeClr>
              </a:solidFill>
              <a:latin typeface="Trebuchet MS"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rPr>
              <a:t>www.dogm.mos.ru</a:t>
            </a:r>
            <a:endParaRPr kumimoji="0" lang="ru-RU" sz="900" b="0" i="0" u="none" strike="noStrike" kern="1200" cap="none" spc="0" normalizeH="0" baseline="0" noProof="0" dirty="0">
              <a:ln>
                <a:noFill/>
              </a:ln>
              <a:solidFill>
                <a:schemeClr val="tx1">
                  <a:lumMod val="50000"/>
                  <a:lumOff val="50000"/>
                </a:schemeClr>
              </a:solidFill>
              <a:effectLst/>
              <a:uLnTx/>
              <a:uFillTx/>
              <a:latin typeface="Trebuchet MS" pitchFamily="34" charset="0"/>
              <a:ea typeface="+mn-ea"/>
              <a:cs typeface="+mn-cs"/>
            </a:endParaRPr>
          </a:p>
        </p:txBody>
      </p:sp>
    </p:spTree>
    <p:extLst>
      <p:ext uri="{BB962C8B-B14F-4D97-AF65-F5344CB8AC3E}">
        <p14:creationId xmlns:p14="http://schemas.microsoft.com/office/powerpoint/2010/main" val="3685561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94C3514-E894-4F18-ADDA-CB6456BE47E3}" type="datetime1">
              <a:rPr lang="ru-RU" smtClean="0"/>
              <a:pPr/>
              <a:t>07.05.2026</a:t>
            </a:fld>
            <a:endParaRPr lang="ru-RU" dirty="0"/>
          </a:p>
        </p:txBody>
      </p:sp>
      <p:sp>
        <p:nvSpPr>
          <p:cNvPr id="6" name="Нижний колонтитул 5"/>
          <p:cNvSpPr>
            <a:spLocks noGrp="1"/>
          </p:cNvSpPr>
          <p:nvPr>
            <p:ph type="ftr" sz="quarter" idx="11"/>
          </p:nvPr>
        </p:nvSpPr>
        <p:spPr/>
        <p:txBody>
          <a:bodyPr/>
          <a:lstStyle/>
          <a:p>
            <a:r>
              <a:rPr lang="ru-RU"/>
              <a:t>ОБРАЗЕЦ КОЛОНТИТУЛА</a:t>
            </a:r>
            <a:endParaRPr lang="ru-RU" dirty="0"/>
          </a:p>
        </p:txBody>
      </p:sp>
      <p:sp>
        <p:nvSpPr>
          <p:cNvPr id="7" name="Номер слайда 6"/>
          <p:cNvSpPr>
            <a:spLocks noGrp="1"/>
          </p:cNvSpPr>
          <p:nvPr>
            <p:ph type="sldNum" sz="quarter" idx="12"/>
          </p:nvPr>
        </p:nvSpPr>
        <p:spPr/>
        <p:txBody>
          <a:bodyPr/>
          <a:lstStyle/>
          <a:p>
            <a:fld id="{C298679E-82F6-4E54-AA78-2A3A47ECD14E}" type="slidenum">
              <a:rPr lang="ru-RU" smtClean="0"/>
              <a:pPr/>
              <a:t>‹#›</a:t>
            </a:fld>
            <a:endParaRPr lang="ru-RU" dirty="0"/>
          </a:p>
        </p:txBody>
      </p:sp>
    </p:spTree>
    <p:extLst>
      <p:ext uri="{BB962C8B-B14F-4D97-AF65-F5344CB8AC3E}">
        <p14:creationId xmlns:p14="http://schemas.microsoft.com/office/powerpoint/2010/main" val="28603752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792">
              <a:schemeClr val="accent1">
                <a:lumMod val="20000"/>
                <a:lumOff val="80000"/>
              </a:schemeClr>
            </a:gs>
            <a:gs pos="0">
              <a:schemeClr val="accent1">
                <a:lumMod val="5000"/>
                <a:lumOff val="95000"/>
              </a:schemeClr>
            </a:gs>
            <a:gs pos="74000">
              <a:schemeClr val="accent5">
                <a:lumMod val="20000"/>
                <a:lumOff val="80000"/>
              </a:schemeClr>
            </a:gs>
            <a:gs pos="83000">
              <a:schemeClr val="accent1">
                <a:lumMod val="20000"/>
                <a:lumOff val="80000"/>
              </a:schemeClr>
            </a:gs>
            <a:gs pos="100000">
              <a:schemeClr val="accent1">
                <a:lumMod val="30000"/>
                <a:lumOff val="70000"/>
              </a:schemeClr>
            </a:gs>
          </a:gsLst>
          <a:path path="rect">
            <a:fillToRect l="100000" t="10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94C3514-E894-4F18-ADDA-CB6456BE47E3}" type="datetime1">
              <a:rPr lang="ru-RU" smtClean="0"/>
              <a:pPr/>
              <a:t>07.05.2026</a:t>
            </a:fld>
            <a:endParaRPr lang="ru-RU" dirty="0"/>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a:t>ОБРАЗЕЦ КОЛОНТИТУЛА</a:t>
            </a:r>
            <a:endParaRPr lang="ru-RU" dirty="0"/>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298679E-82F6-4E54-AA78-2A3A47ECD14E}" type="slidenum">
              <a:rPr lang="ru-RU" smtClean="0"/>
              <a:pPr/>
              <a:t>‹#›</a:t>
            </a:fld>
            <a:endParaRPr lang="ru-RU" dirty="0"/>
          </a:p>
        </p:txBody>
      </p:sp>
      <p:pic>
        <p:nvPicPr>
          <p:cNvPr id="7" name="Picture 2" descr="Z:\Projects\!MINOBR\Презентация 16х9 департамент\Background\ДО_Presentation_16x9-01.png"/>
          <p:cNvPicPr>
            <a:picLocks noChangeAspect="1" noChangeArrowheads="1"/>
          </p:cNvPicPr>
          <p:nvPr userDrawn="1"/>
        </p:nvPicPr>
        <p:blipFill>
          <a:blip r:embed="rId14" cstate="print"/>
          <a:stretch>
            <a:fillRect/>
          </a:stretch>
        </p:blipFill>
        <p:spPr bwMode="auto">
          <a:xfrm>
            <a:off x="2650" y="-1588"/>
            <a:ext cx="9138698" cy="5145086"/>
          </a:xfrm>
          <a:prstGeom prst="rect">
            <a:avLst/>
          </a:prstGeom>
          <a:noFill/>
        </p:spPr>
      </p:pic>
      <p:sp>
        <p:nvSpPr>
          <p:cNvPr id="8" name="Прямоугольник 7"/>
          <p:cNvSpPr/>
          <p:nvPr userDrawn="1"/>
        </p:nvSpPr>
        <p:spPr>
          <a:xfrm>
            <a:off x="500034" y="642924"/>
            <a:ext cx="1785950"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9" name="Picture 2"/>
          <p:cNvPicPr>
            <a:picLocks noChangeAspect="1" noChangeArrowheads="1"/>
          </p:cNvPicPr>
          <p:nvPr userDrawn="1"/>
        </p:nvPicPr>
        <p:blipFill>
          <a:blip r:embed="rId15" cstate="print">
            <a:extLst>
              <a:ext uri="{28A0092B-C50C-407E-A947-70E740481C1C}">
                <a14:useLocalDpi xmlns:a14="http://schemas.microsoft.com/office/drawing/2010/main" val="0"/>
              </a:ext>
            </a:extLst>
          </a:blip>
          <a:stretch>
            <a:fillRect/>
          </a:stretch>
        </p:blipFill>
        <p:spPr bwMode="auto">
          <a:xfrm>
            <a:off x="611560" y="195486"/>
            <a:ext cx="1656183" cy="638221"/>
          </a:xfrm>
          <a:prstGeom prst="rect">
            <a:avLst/>
          </a:prstGeom>
          <a:noFill/>
        </p:spPr>
      </p:pic>
      <p:cxnSp>
        <p:nvCxnSpPr>
          <p:cNvPr id="10" name="Прямая соединительная линия 9"/>
          <p:cNvCxnSpPr/>
          <p:nvPr userDrawn="1"/>
        </p:nvCxnSpPr>
        <p:spPr>
          <a:xfrm>
            <a:off x="2290157" y="684600"/>
            <a:ext cx="6853843" cy="0"/>
          </a:xfrm>
          <a:prstGeom prst="line">
            <a:avLst/>
          </a:prstGeom>
          <a:ln w="38100" cmpd="sng">
            <a:solidFill>
              <a:schemeClr val="tx2">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Прямая соединительная линия 10"/>
          <p:cNvCxnSpPr/>
          <p:nvPr userDrawn="1"/>
        </p:nvCxnSpPr>
        <p:spPr>
          <a:xfrm>
            <a:off x="-36512" y="684600"/>
            <a:ext cx="598477" cy="0"/>
          </a:xfrm>
          <a:prstGeom prst="line">
            <a:avLst/>
          </a:prstGeom>
          <a:ln w="38100" cmpd="sng">
            <a:solidFill>
              <a:schemeClr val="tx2">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7448883"/>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679"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792">
              <a:schemeClr val="accent1">
                <a:lumMod val="20000"/>
                <a:lumOff val="80000"/>
              </a:schemeClr>
            </a:gs>
            <a:gs pos="0">
              <a:schemeClr val="accent1">
                <a:lumMod val="5000"/>
                <a:lumOff val="95000"/>
              </a:schemeClr>
            </a:gs>
            <a:gs pos="74000">
              <a:schemeClr val="accent5">
                <a:lumMod val="20000"/>
                <a:lumOff val="80000"/>
              </a:schemeClr>
            </a:gs>
            <a:gs pos="83000">
              <a:schemeClr val="accent1">
                <a:lumMod val="20000"/>
                <a:lumOff val="80000"/>
              </a:schemeClr>
            </a:gs>
            <a:gs pos="100000">
              <a:schemeClr val="accent1">
                <a:lumMod val="30000"/>
                <a:lumOff val="70000"/>
              </a:schemeClr>
            </a:gs>
          </a:gsLst>
          <a:path path="rect">
            <a:fillToRect l="100000" t="100000"/>
          </a:path>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628650" y="4767263"/>
            <a:ext cx="2057400" cy="274637"/>
          </a:xfrm>
          <a:prstGeom prst="rect">
            <a:avLst/>
          </a:prstGeom>
        </p:spPr>
        <p:txBody>
          <a:bodyPr vert="horz" lIns="68580" tIns="34290" rIns="68580" bIns="3429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BBED784C-94E0-47FE-BAC8-B8236C50A1A8}" type="datetime1">
              <a:rPr lang="ru-RU"/>
              <a:pPr>
                <a:defRPr/>
              </a:pPr>
              <a:t>07.05.2026</a:t>
            </a:fld>
            <a:endParaRPr lang="ru-RU"/>
          </a:p>
        </p:txBody>
      </p:sp>
      <p:sp>
        <p:nvSpPr>
          <p:cNvPr id="5" name="Нижний колонтитул 4"/>
          <p:cNvSpPr>
            <a:spLocks noGrp="1"/>
          </p:cNvSpPr>
          <p:nvPr>
            <p:ph type="ftr" sz="quarter" idx="3"/>
          </p:nvPr>
        </p:nvSpPr>
        <p:spPr>
          <a:xfrm>
            <a:off x="3028950" y="4767263"/>
            <a:ext cx="3086100" cy="274637"/>
          </a:xfrm>
          <a:prstGeom prst="rect">
            <a:avLst/>
          </a:prstGeom>
        </p:spPr>
        <p:txBody>
          <a:bodyPr vert="horz" lIns="68580" tIns="34290" rIns="68580" bIns="3429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457950" y="4767263"/>
            <a:ext cx="2057400" cy="274637"/>
          </a:xfrm>
          <a:prstGeom prst="rect">
            <a:avLst/>
          </a:prstGeom>
        </p:spPr>
        <p:txBody>
          <a:bodyPr vert="horz" wrap="square" lIns="68580" tIns="34290" rIns="68580" bIns="34290" numCol="1" anchor="ctr" anchorCtr="0" compatLnSpc="1">
            <a:prstTxWarp prst="textNoShape">
              <a:avLst/>
            </a:prstTxWarp>
          </a:bodyPr>
          <a:lstStyle>
            <a:lvl1pPr algn="r">
              <a:defRPr sz="900">
                <a:solidFill>
                  <a:srgbClr val="898989"/>
                </a:solidFill>
                <a:latin typeface="Calibri" panose="020F0502020204030204" pitchFamily="34" charset="0"/>
              </a:defRPr>
            </a:lvl1pPr>
          </a:lstStyle>
          <a:p>
            <a:fld id="{10D53E70-1525-4268-9E77-8C86701F9B41}" type="slidenum">
              <a:rPr lang="ru-RU" altLang="ru-RU"/>
              <a:pPr/>
              <a:t>‹#›</a:t>
            </a:fld>
            <a:endParaRPr lang="ru-RU" altLang="ru-RU"/>
          </a:p>
        </p:txBody>
      </p:sp>
    </p:spTree>
    <p:extLst>
      <p:ext uri="{BB962C8B-B14F-4D97-AF65-F5344CB8AC3E}">
        <p14:creationId xmlns:p14="http://schemas.microsoft.com/office/powerpoint/2010/main" val="156659337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800"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ru-RU"/>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fipi.ru/" TargetMode="External"/><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95486"/>
            <a:ext cx="8229600" cy="4330576"/>
          </a:xfrm>
        </p:spPr>
        <p:txBody>
          <a:bodyPr>
            <a:normAutofit/>
          </a:bodyPr>
          <a:lstStyle/>
          <a:p>
            <a:pPr marL="0" indent="0" algn="ctr">
              <a:buNone/>
            </a:pPr>
            <a:r>
              <a:rPr lang="ru-RU" sz="4000" b="1" dirty="0">
                <a:solidFill>
                  <a:srgbClr val="FF0000"/>
                </a:solidFill>
              </a:rPr>
              <a:t>ГОСУДАРСТВЕННАЯ ИТОГОВАЯ АТТЕСТАЦИЯ </a:t>
            </a:r>
            <a:r>
              <a:rPr lang="ru-RU" sz="4000" b="1" dirty="0" smtClean="0">
                <a:solidFill>
                  <a:srgbClr val="FF0000"/>
                </a:solidFill>
              </a:rPr>
              <a:t>2026</a:t>
            </a:r>
          </a:p>
          <a:p>
            <a:pPr marL="0" indent="0" algn="ctr">
              <a:buNone/>
            </a:pPr>
            <a:r>
              <a:rPr lang="ru-RU" sz="4000" b="1" dirty="0" smtClean="0">
                <a:solidFill>
                  <a:srgbClr val="143B84"/>
                </a:solidFill>
              </a:rPr>
              <a:t>Ознакомление с Порядком проведения ГИА-9.</a:t>
            </a:r>
          </a:p>
          <a:p>
            <a:pPr marL="0" indent="0" algn="ctr">
              <a:buNone/>
            </a:pPr>
            <a:r>
              <a:rPr lang="ru-RU" sz="4000" b="1" dirty="0" smtClean="0">
                <a:solidFill>
                  <a:srgbClr val="FF0000"/>
                </a:solidFill>
              </a:rPr>
              <a:t>   </a:t>
            </a:r>
            <a:endParaRPr lang="ru-RU" sz="4000" b="1" dirty="0">
              <a:solidFill>
                <a:srgbClr val="FF0000"/>
              </a:solidFill>
            </a:endParaRPr>
          </a:p>
        </p:txBody>
      </p:sp>
      <p:pic>
        <p:nvPicPr>
          <p:cNvPr id="2" name="Рисунок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487645" y="2835979"/>
            <a:ext cx="1872208" cy="1690083"/>
          </a:xfrm>
          <a:prstGeom prst="rect">
            <a:avLst/>
          </a:prstGeom>
        </p:spPr>
      </p:pic>
    </p:spTree>
    <p:extLst>
      <p:ext uri="{BB962C8B-B14F-4D97-AF65-F5344CB8AC3E}">
        <p14:creationId xmlns:p14="http://schemas.microsoft.com/office/powerpoint/2010/main" val="488747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5D90568C-48E6-4443-A9E7-B02D4B0FF1B3}"/>
              </a:ext>
            </a:extLst>
          </p:cNvPr>
          <p:cNvPicPr>
            <a:picLocks noChangeAspect="1"/>
          </p:cNvPicPr>
          <p:nvPr/>
        </p:nvPicPr>
        <p:blipFill rotWithShape="1">
          <a:blip r:embed="rId2"/>
          <a:srcRect l="8208" r="3547" b="2662"/>
          <a:stretch/>
        </p:blipFill>
        <p:spPr>
          <a:xfrm>
            <a:off x="1169622" y="87474"/>
            <a:ext cx="2322259" cy="3132348"/>
          </a:xfrm>
          <a:prstGeom prst="rect">
            <a:avLst/>
          </a:prstGeom>
        </p:spPr>
      </p:pic>
      <p:pic>
        <p:nvPicPr>
          <p:cNvPr id="7" name="Рисунок 6">
            <a:extLst>
              <a:ext uri="{FF2B5EF4-FFF2-40B4-BE49-F238E27FC236}">
                <a16:creationId xmlns:a16="http://schemas.microsoft.com/office/drawing/2014/main" id="{AC4D2C03-3AF8-49FF-9292-440A4433480D}"/>
              </a:ext>
            </a:extLst>
          </p:cNvPr>
          <p:cNvPicPr>
            <a:picLocks noChangeAspect="1"/>
          </p:cNvPicPr>
          <p:nvPr/>
        </p:nvPicPr>
        <p:blipFill>
          <a:blip r:embed="rId3"/>
          <a:stretch>
            <a:fillRect/>
          </a:stretch>
        </p:blipFill>
        <p:spPr>
          <a:xfrm>
            <a:off x="3512528" y="648583"/>
            <a:ext cx="2160240" cy="2942842"/>
          </a:xfrm>
          <a:prstGeom prst="rect">
            <a:avLst/>
          </a:prstGeom>
        </p:spPr>
      </p:pic>
      <p:pic>
        <p:nvPicPr>
          <p:cNvPr id="9" name="Рисунок 8">
            <a:extLst>
              <a:ext uri="{FF2B5EF4-FFF2-40B4-BE49-F238E27FC236}">
                <a16:creationId xmlns:a16="http://schemas.microsoft.com/office/drawing/2014/main" id="{37007BC3-8E23-4BFF-A812-329A6461091D}"/>
              </a:ext>
            </a:extLst>
          </p:cNvPr>
          <p:cNvPicPr>
            <a:picLocks noChangeAspect="1"/>
          </p:cNvPicPr>
          <p:nvPr/>
        </p:nvPicPr>
        <p:blipFill rotWithShape="1">
          <a:blip r:embed="rId4"/>
          <a:srcRect l="4295" r="2295"/>
          <a:stretch/>
        </p:blipFill>
        <p:spPr>
          <a:xfrm>
            <a:off x="5652120" y="848417"/>
            <a:ext cx="2348880" cy="2543175"/>
          </a:xfrm>
          <a:prstGeom prst="rect">
            <a:avLst/>
          </a:prstGeom>
        </p:spPr>
      </p:pic>
      <p:sp>
        <p:nvSpPr>
          <p:cNvPr id="10" name="Прямоугольник 9">
            <a:extLst>
              <a:ext uri="{FF2B5EF4-FFF2-40B4-BE49-F238E27FC236}">
                <a16:creationId xmlns:a16="http://schemas.microsoft.com/office/drawing/2014/main" id="{4C093A65-B74A-46BD-8998-659C20AFE2A7}"/>
              </a:ext>
            </a:extLst>
          </p:cNvPr>
          <p:cNvSpPr/>
          <p:nvPr/>
        </p:nvSpPr>
        <p:spPr>
          <a:xfrm>
            <a:off x="3667352" y="76462"/>
            <a:ext cx="4201743" cy="45279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500" dirty="0"/>
              <a:t>Критерии оценивания выполнения заданий итогового собеседования по русскому языку</a:t>
            </a:r>
          </a:p>
        </p:txBody>
      </p:sp>
      <p:sp>
        <p:nvSpPr>
          <p:cNvPr id="11" name="Прямоугольник 10">
            <a:extLst>
              <a:ext uri="{FF2B5EF4-FFF2-40B4-BE49-F238E27FC236}">
                <a16:creationId xmlns:a16="http://schemas.microsoft.com/office/drawing/2014/main" id="{B89F58B7-6A11-446D-85FA-FDCC3954C839}"/>
              </a:ext>
            </a:extLst>
          </p:cNvPr>
          <p:cNvSpPr/>
          <p:nvPr/>
        </p:nvSpPr>
        <p:spPr>
          <a:xfrm>
            <a:off x="1167675" y="3489852"/>
            <a:ext cx="2594235" cy="15972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ru-RU" sz="1125" b="1" dirty="0">
                <a:solidFill>
                  <a:srgbClr val="C00000"/>
                </a:solidFill>
              </a:rPr>
              <a:t>Общее количество баллов – 20.</a:t>
            </a:r>
          </a:p>
          <a:p>
            <a:pPr algn="just"/>
            <a:r>
              <a:rPr lang="ru-RU" sz="1125" b="1" dirty="0">
                <a:solidFill>
                  <a:srgbClr val="C00000"/>
                </a:solidFill>
              </a:rPr>
              <a:t>Зачет – от 10 б.</a:t>
            </a:r>
          </a:p>
          <a:p>
            <a:pPr algn="just"/>
            <a:r>
              <a:rPr lang="ru-RU" sz="1125" b="1" dirty="0">
                <a:solidFill>
                  <a:srgbClr val="C00000"/>
                </a:solidFill>
              </a:rPr>
              <a:t>Всего 13 критериев.</a:t>
            </a:r>
          </a:p>
          <a:p>
            <a:pPr algn="just"/>
            <a:r>
              <a:rPr lang="ru-RU" sz="1125" dirty="0"/>
              <a:t>(Ч) Задание 1 – 3 критерия – 3 балла</a:t>
            </a:r>
          </a:p>
          <a:p>
            <a:pPr algn="just"/>
            <a:r>
              <a:rPr lang="ru-RU" sz="1125" dirty="0"/>
              <a:t>(П) Задание 2 – 3 критерия – 4 балла</a:t>
            </a:r>
          </a:p>
          <a:p>
            <a:pPr algn="just"/>
            <a:r>
              <a:rPr lang="ru-RU" sz="1125" dirty="0"/>
              <a:t>(М) Задание 3 – 2 критерия – 3 балла</a:t>
            </a:r>
          </a:p>
          <a:p>
            <a:pPr algn="just"/>
            <a:r>
              <a:rPr lang="ru-RU" sz="1125" dirty="0"/>
              <a:t>(Д) Задание 4 – 1 критерий – 3 балла</a:t>
            </a:r>
          </a:p>
          <a:p>
            <a:pPr algn="just"/>
            <a:r>
              <a:rPr lang="ru-RU" sz="1125" dirty="0"/>
              <a:t>(Р) Критерии грамотности речи: </a:t>
            </a:r>
          </a:p>
          <a:p>
            <a:pPr algn="just"/>
            <a:r>
              <a:rPr lang="ru-RU" sz="1125" dirty="0"/>
              <a:t>4 критерия (Р1, Р2, Р3, Р4) – 7 баллов</a:t>
            </a:r>
          </a:p>
        </p:txBody>
      </p:sp>
      <p:sp>
        <p:nvSpPr>
          <p:cNvPr id="12" name="TextBox 11">
            <a:extLst>
              <a:ext uri="{FF2B5EF4-FFF2-40B4-BE49-F238E27FC236}">
                <a16:creationId xmlns:a16="http://schemas.microsoft.com/office/drawing/2014/main" id="{7C5E3C96-896A-4DA6-9039-B6498F257A82}"/>
              </a:ext>
            </a:extLst>
          </p:cNvPr>
          <p:cNvSpPr txBox="1"/>
          <p:nvPr/>
        </p:nvSpPr>
        <p:spPr>
          <a:xfrm>
            <a:off x="3786757" y="4533094"/>
            <a:ext cx="4131116" cy="577081"/>
          </a:xfrm>
          <a:prstGeom prst="rect">
            <a:avLst/>
          </a:prstGeom>
          <a:solidFill>
            <a:schemeClr val="accent6">
              <a:lumMod val="20000"/>
              <a:lumOff val="80000"/>
            </a:schemeClr>
          </a:solidFill>
          <a:ln>
            <a:solidFill>
              <a:schemeClr val="bg2"/>
            </a:solidFill>
          </a:ln>
        </p:spPr>
        <p:txBody>
          <a:bodyPr wrap="square">
            <a:spAutoFit/>
          </a:bodyPr>
          <a:lstStyle/>
          <a:p>
            <a:pPr algn="just"/>
            <a:r>
              <a:rPr lang="ru-RU" sz="1050" dirty="0">
                <a:latin typeface="Times New Roman" panose="02020603050405020304" pitchFamily="18" charset="0"/>
                <a:ea typeface="Times New Roman" panose="02020603050405020304" pitchFamily="18" charset="0"/>
                <a:cs typeface="Times New Roman" panose="02020603050405020304" pitchFamily="18" charset="0"/>
              </a:rPr>
              <a:t>Если участник ИС-9 не приступал к выполнению </a:t>
            </a:r>
            <a:r>
              <a:rPr lang="ru-RU" sz="105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двух или более заданий</a:t>
            </a:r>
            <a:r>
              <a:rPr lang="ru-RU" sz="1050" dirty="0">
                <a:latin typeface="Times New Roman" panose="02020603050405020304" pitchFamily="18" charset="0"/>
                <a:ea typeface="Times New Roman" panose="02020603050405020304" pitchFamily="18" charset="0"/>
                <a:cs typeface="Times New Roman" panose="02020603050405020304" pitchFamily="18" charset="0"/>
              </a:rPr>
              <a:t>, то по всем критериям оценивания грамотности речи  </a:t>
            </a:r>
            <a:r>
              <a:rPr lang="ru-RU" sz="105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ставится 0 баллов</a:t>
            </a:r>
            <a:r>
              <a:rPr lang="ru-RU" sz="105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6FC8F95F-2464-420C-A89C-FE23ABBF2EFC}"/>
              </a:ext>
            </a:extLst>
          </p:cNvPr>
          <p:cNvSpPr/>
          <p:nvPr/>
        </p:nvSpPr>
        <p:spPr>
          <a:xfrm>
            <a:off x="3786757" y="3498011"/>
            <a:ext cx="4127731" cy="900246"/>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ru-RU" sz="1050" dirty="0" smtClean="0">
                <a:latin typeface="Times New Roman" panose="02020603050405020304" pitchFamily="18" charset="0"/>
                <a:cs typeface="Times New Roman" panose="02020603050405020304" pitchFamily="18" charset="0"/>
              </a:rPr>
              <a:t>Приведён </a:t>
            </a:r>
            <a:r>
              <a:rPr lang="ru-RU" sz="1050" dirty="0">
                <a:latin typeface="Times New Roman" panose="02020603050405020304" pitchFamily="18" charset="0"/>
                <a:cs typeface="Times New Roman" panose="02020603050405020304" pitchFamily="18" charset="0"/>
              </a:rPr>
              <a:t>к единообразному представлению примерный круг вопросов, на которые должны дать ответы участники в монологе.</a:t>
            </a:r>
          </a:p>
          <a:p>
            <a:pPr marL="257175" indent="-257175" algn="just">
              <a:buFont typeface="Wingdings" panose="05000000000000000000" pitchFamily="2" charset="2"/>
              <a:buChar char="q"/>
            </a:pPr>
            <a:r>
              <a:rPr lang="ru-RU" sz="1050" dirty="0">
                <a:latin typeface="Times New Roman" panose="02020603050405020304" pitchFamily="18" charset="0"/>
                <a:cs typeface="Times New Roman" panose="02020603050405020304" pitchFamily="18" charset="0"/>
              </a:rPr>
              <a:t>Максимальный балл за оценивание диалога увеличен до 3 б.</a:t>
            </a:r>
          </a:p>
          <a:p>
            <a:pPr marL="257175" indent="-257175" algn="just">
              <a:buFont typeface="Wingdings" panose="05000000000000000000" pitchFamily="2" charset="2"/>
              <a:buChar char="q"/>
            </a:pPr>
            <a:r>
              <a:rPr lang="ru-RU" sz="1050" dirty="0">
                <a:latin typeface="Times New Roman" panose="02020603050405020304" pitchFamily="18" charset="0"/>
                <a:cs typeface="Times New Roman" panose="02020603050405020304" pitchFamily="18" charset="0"/>
              </a:rPr>
              <a:t>Скорректированы критерии по грамотности речи.</a:t>
            </a:r>
          </a:p>
          <a:p>
            <a:pPr marL="257175" indent="-257175" algn="just">
              <a:buFont typeface="Wingdings" panose="05000000000000000000" pitchFamily="2" charset="2"/>
              <a:buChar char="q"/>
            </a:pPr>
            <a:r>
              <a:rPr lang="ru-RU" sz="1050" dirty="0">
                <a:latin typeface="Times New Roman" panose="02020603050405020304" pitchFamily="18" charset="0"/>
                <a:cs typeface="Times New Roman" panose="02020603050405020304" pitchFamily="18" charset="0"/>
              </a:rPr>
              <a:t>Сокращение количества критериев до 13.</a:t>
            </a:r>
          </a:p>
        </p:txBody>
      </p:sp>
    </p:spTree>
    <p:extLst>
      <p:ext uri="{BB962C8B-B14F-4D97-AF65-F5344CB8AC3E}">
        <p14:creationId xmlns:p14="http://schemas.microsoft.com/office/powerpoint/2010/main" val="3993234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313393"/>
            <a:ext cx="9001000" cy="461665"/>
          </a:xfrm>
          <a:noFill/>
        </p:spPr>
        <p:txBody>
          <a:bodyPr vert="horz" wrap="square" lIns="91440" tIns="45720" rIns="91440" bIns="45720" rtlCol="0" anchor="ctr">
            <a:spAutoFit/>
          </a:bodyPr>
          <a:lstStyle/>
          <a:p>
            <a:endParaRPr lang="ru-RU" sz="2400" b="1" cap="all" spc="-100" dirty="0">
              <a:solidFill>
                <a:srgbClr val="00A6EB"/>
              </a:solidFill>
              <a:latin typeface="Trebuchet MS" pitchFamily="34" charset="0"/>
              <a:cs typeface="Latha" pitchFamily="34" charset="0"/>
            </a:endParaRPr>
          </a:p>
        </p:txBody>
      </p:sp>
      <p:sp>
        <p:nvSpPr>
          <p:cNvPr id="3" name="Объект 2"/>
          <p:cNvSpPr>
            <a:spLocks noGrp="1"/>
          </p:cNvSpPr>
          <p:nvPr>
            <p:ph idx="1"/>
          </p:nvPr>
        </p:nvSpPr>
        <p:spPr>
          <a:xfrm>
            <a:off x="467544" y="775058"/>
            <a:ext cx="8280920" cy="4295516"/>
          </a:xfr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normAutofit fontScale="55000" lnSpcReduction="20000"/>
          </a:bodyPr>
          <a:lstStyle/>
          <a:p>
            <a:pPr marL="0" indent="0">
              <a:buNone/>
            </a:pPr>
            <a:r>
              <a:rPr lang="ru-RU" dirty="0"/>
              <a:t>Проведение ОГЭ для выпускников 9-х классов также разделено на три периода: досрочный (с </a:t>
            </a:r>
            <a:r>
              <a:rPr lang="ru-RU" dirty="0" smtClean="0"/>
              <a:t>12 мая</a:t>
            </a:r>
            <a:r>
              <a:rPr lang="ru-RU" dirty="0"/>
              <a:t>), основной (</a:t>
            </a:r>
            <a:r>
              <a:rPr lang="ru-RU" dirty="0" smtClean="0"/>
              <a:t>со 2 июня) </a:t>
            </a:r>
            <a:r>
              <a:rPr lang="ru-RU" dirty="0"/>
              <a:t>и дополнительный (</a:t>
            </a:r>
            <a:r>
              <a:rPr lang="ru-RU" dirty="0" smtClean="0"/>
              <a:t>с </a:t>
            </a:r>
            <a:r>
              <a:rPr lang="ru-RU" dirty="0"/>
              <a:t>3</a:t>
            </a:r>
            <a:r>
              <a:rPr lang="ru-RU" dirty="0" smtClean="0"/>
              <a:t> </a:t>
            </a:r>
            <a:r>
              <a:rPr lang="ru-RU" dirty="0"/>
              <a:t>сентября).</a:t>
            </a:r>
          </a:p>
          <a:p>
            <a:pPr marL="0" indent="0">
              <a:buNone/>
            </a:pPr>
            <a:r>
              <a:rPr lang="ru-RU" dirty="0">
                <a:solidFill>
                  <a:srgbClr val="FF0000"/>
                </a:solidFill>
              </a:rPr>
              <a:t>Даты основного периода проведения основного государственного экзамена в </a:t>
            </a:r>
            <a:r>
              <a:rPr lang="ru-RU" dirty="0" smtClean="0">
                <a:solidFill>
                  <a:srgbClr val="FF0000"/>
                </a:solidFill>
              </a:rPr>
              <a:t>2026 </a:t>
            </a:r>
            <a:r>
              <a:rPr lang="ru-RU" dirty="0">
                <a:solidFill>
                  <a:srgbClr val="FF0000"/>
                </a:solidFill>
              </a:rPr>
              <a:t>году:</a:t>
            </a:r>
          </a:p>
          <a:p>
            <a:pPr marL="0" indent="0">
              <a:buNone/>
            </a:pPr>
            <a:r>
              <a:rPr lang="ru-RU" dirty="0" smtClean="0"/>
              <a:t>2 июня (вторник) </a:t>
            </a:r>
            <a:r>
              <a:rPr lang="ru-RU" dirty="0"/>
              <a:t>– </a:t>
            </a:r>
            <a:r>
              <a:rPr lang="ru-RU" dirty="0" smtClean="0"/>
              <a:t>математика</a:t>
            </a:r>
          </a:p>
          <a:p>
            <a:pPr marL="0" indent="0">
              <a:buNone/>
            </a:pPr>
            <a:r>
              <a:rPr lang="ru-RU" dirty="0" smtClean="0"/>
              <a:t>5 июня-по всем учебным предметам (по выбору)</a:t>
            </a:r>
          </a:p>
          <a:p>
            <a:pPr marL="0" indent="0">
              <a:buNone/>
            </a:pPr>
            <a:r>
              <a:rPr lang="ru-RU" dirty="0" smtClean="0"/>
              <a:t>6 июня (суббота)-иностранные языки, информатика</a:t>
            </a:r>
          </a:p>
          <a:p>
            <a:pPr marL="0" indent="0">
              <a:buNone/>
            </a:pPr>
            <a:r>
              <a:rPr lang="ru-RU" dirty="0" smtClean="0"/>
              <a:t>9 июня (вторник)-русский язык</a:t>
            </a:r>
          </a:p>
          <a:p>
            <a:pPr marL="0" indent="0">
              <a:buNone/>
            </a:pPr>
            <a:r>
              <a:rPr lang="ru-RU" dirty="0" smtClean="0">
                <a:solidFill>
                  <a:schemeClr val="tx1"/>
                </a:solidFill>
              </a:rPr>
              <a:t>16 июня (вторник)-по </a:t>
            </a:r>
            <a:r>
              <a:rPr lang="ru-RU" dirty="0">
                <a:solidFill>
                  <a:schemeClr val="tx1"/>
                </a:solidFill>
              </a:rPr>
              <a:t>всем учебным предметам (по выбору)</a:t>
            </a:r>
          </a:p>
          <a:p>
            <a:pPr marL="0" indent="0">
              <a:buNone/>
            </a:pPr>
            <a:r>
              <a:rPr lang="ru-RU" dirty="0" smtClean="0">
                <a:solidFill>
                  <a:schemeClr val="tx1"/>
                </a:solidFill>
              </a:rPr>
              <a:t>19 </a:t>
            </a:r>
            <a:r>
              <a:rPr lang="ru-RU" dirty="0">
                <a:solidFill>
                  <a:schemeClr val="tx1"/>
                </a:solidFill>
              </a:rPr>
              <a:t>июня (вторник)-по всем учебным предметам (по выбору</a:t>
            </a:r>
            <a:r>
              <a:rPr lang="ru-RU" dirty="0" smtClean="0">
                <a:solidFill>
                  <a:schemeClr val="tx1"/>
                </a:solidFill>
              </a:rPr>
              <a:t>)</a:t>
            </a:r>
            <a:endParaRPr lang="ru-RU" dirty="0">
              <a:solidFill>
                <a:srgbClr val="7030A0"/>
              </a:solidFill>
            </a:endParaRPr>
          </a:p>
          <a:p>
            <a:pPr marL="0" indent="0">
              <a:buNone/>
            </a:pPr>
            <a:r>
              <a:rPr lang="ru-RU" dirty="0" smtClean="0">
                <a:solidFill>
                  <a:srgbClr val="7030A0"/>
                </a:solidFill>
              </a:rPr>
              <a:t>Резервными </a:t>
            </a:r>
            <a:r>
              <a:rPr lang="ru-RU" dirty="0">
                <a:solidFill>
                  <a:srgbClr val="7030A0"/>
                </a:solidFill>
              </a:rPr>
              <a:t>днями определены </a:t>
            </a:r>
            <a:r>
              <a:rPr lang="ru-RU" dirty="0" smtClean="0">
                <a:solidFill>
                  <a:srgbClr val="7030A0"/>
                </a:solidFill>
              </a:rPr>
              <a:t>29 июня-математика,2 июля-русский язык, 3 и 6 июля-предметы по выбору.</a:t>
            </a:r>
            <a:endParaRPr lang="ru-RU" dirty="0">
              <a:solidFill>
                <a:srgbClr val="7030A0"/>
              </a:solidFill>
            </a:endParaRPr>
          </a:p>
          <a:p>
            <a:pPr marL="0" indent="0">
              <a:buNone/>
            </a:pPr>
            <a:r>
              <a:rPr lang="ru-RU" dirty="0"/>
              <a:t>Все экзамены начинаются в 10:00 по местному времени</a:t>
            </a:r>
            <a:r>
              <a:rPr lang="ru-RU" dirty="0" smtClean="0"/>
              <a:t>.</a:t>
            </a:r>
          </a:p>
          <a:p>
            <a:pPr marL="0" indent="0">
              <a:buNone/>
            </a:pPr>
            <a:r>
              <a:rPr lang="ru-RU" dirty="0" smtClean="0"/>
              <a:t>Вручение аттестатов-27 июня</a:t>
            </a:r>
            <a:endParaRPr lang="ru-RU" dirty="0"/>
          </a:p>
          <a:p>
            <a:pPr marL="0" indent="0">
              <a:spcBef>
                <a:spcPts val="0"/>
              </a:spcBef>
              <a:buNone/>
            </a:pPr>
            <a:endParaRPr lang="ru-RU" sz="1600" b="1" dirty="0">
              <a:solidFill>
                <a:srgbClr val="002060"/>
              </a:solidFill>
              <a:latin typeface="+mj-lt"/>
              <a:ea typeface="+mj-ea"/>
              <a:cs typeface="+mj-cs"/>
            </a:endParaRPr>
          </a:p>
        </p:txBody>
      </p:sp>
      <p:sp>
        <p:nvSpPr>
          <p:cNvPr id="4" name="Прямоугольник 3"/>
          <p:cNvSpPr/>
          <p:nvPr/>
        </p:nvSpPr>
        <p:spPr>
          <a:xfrm>
            <a:off x="251520" y="155566"/>
            <a:ext cx="8568952" cy="5847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3200" b="1" dirty="0" smtClean="0">
                <a:solidFill>
                  <a:srgbClr val="C00000"/>
                </a:solidFill>
                <a:latin typeface="Times New Roman" panose="02020603050405020304" pitchFamily="18" charset="0"/>
                <a:cs typeface="Times New Roman" panose="02020603050405020304" pitchFamily="18" charset="0"/>
              </a:rPr>
              <a:t>Расписание ГИА-2026</a:t>
            </a:r>
            <a:endParaRPr lang="ru-RU" sz="32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7980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313393"/>
            <a:ext cx="9001000" cy="461665"/>
          </a:xfrm>
          <a:noFill/>
        </p:spPr>
        <p:txBody>
          <a:bodyPr vert="horz" wrap="square" lIns="91440" tIns="45720" rIns="91440" bIns="45720" rtlCol="0" anchor="ctr">
            <a:spAutoFit/>
          </a:bodyPr>
          <a:lstStyle/>
          <a:p>
            <a:endParaRPr lang="ru-RU" sz="2400" b="1" cap="all" spc="-100" dirty="0">
              <a:solidFill>
                <a:srgbClr val="00A6EB"/>
              </a:solidFill>
              <a:latin typeface="Trebuchet MS" pitchFamily="34" charset="0"/>
              <a:cs typeface="Latha" pitchFamily="34" charset="0"/>
            </a:endParaRPr>
          </a:p>
        </p:txBody>
      </p:sp>
      <p:sp>
        <p:nvSpPr>
          <p:cNvPr id="3" name="Объект 2"/>
          <p:cNvSpPr>
            <a:spLocks noGrp="1"/>
          </p:cNvSpPr>
          <p:nvPr>
            <p:ph idx="1"/>
          </p:nvPr>
        </p:nvSpPr>
        <p:spPr>
          <a:xfrm>
            <a:off x="107504" y="1059582"/>
            <a:ext cx="8928992" cy="3942492"/>
          </a:xfr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lstStyle/>
          <a:p>
            <a:pPr>
              <a:spcBef>
                <a:spcPts val="0"/>
              </a:spcBef>
            </a:pPr>
            <a:r>
              <a:rPr lang="ru-RU" sz="2400" b="1" dirty="0" smtClean="0">
                <a:solidFill>
                  <a:srgbClr val="002060"/>
                </a:solidFill>
                <a:latin typeface="Times New Roman" panose="02020603050405020304" pitchFamily="18" charset="0"/>
                <a:ea typeface="+mj-ea"/>
                <a:cs typeface="Times New Roman" panose="02020603050405020304" pitchFamily="18" charset="0"/>
              </a:rPr>
              <a:t>Математика, русский язык, литература – 3 часа 55 минут  </a:t>
            </a:r>
          </a:p>
          <a:p>
            <a:pPr marL="0" indent="0">
              <a:spcBef>
                <a:spcPts val="0"/>
              </a:spcBef>
              <a:buNone/>
            </a:pPr>
            <a:r>
              <a:rPr lang="ru-RU" sz="2400" b="1" dirty="0">
                <a:solidFill>
                  <a:srgbClr val="002060"/>
                </a:solidFill>
                <a:latin typeface="Times New Roman" panose="02020603050405020304" pitchFamily="18" charset="0"/>
                <a:ea typeface="+mj-ea"/>
                <a:cs typeface="Times New Roman" panose="02020603050405020304" pitchFamily="18" charset="0"/>
              </a:rPr>
              <a:t> </a:t>
            </a:r>
            <a:r>
              <a:rPr lang="ru-RU" sz="2400" b="1" dirty="0" smtClean="0">
                <a:solidFill>
                  <a:srgbClr val="002060"/>
                </a:solidFill>
                <a:latin typeface="Times New Roman" panose="02020603050405020304" pitchFamily="18" charset="0"/>
                <a:ea typeface="+mj-ea"/>
                <a:cs typeface="Times New Roman" panose="02020603050405020304" pitchFamily="18" charset="0"/>
              </a:rPr>
              <a:t>     (235 минут)</a:t>
            </a:r>
            <a:endParaRPr lang="ru-RU" sz="2400" b="1" dirty="0">
              <a:solidFill>
                <a:srgbClr val="002060"/>
              </a:solidFill>
              <a:latin typeface="Times New Roman" panose="02020603050405020304" pitchFamily="18" charset="0"/>
              <a:ea typeface="+mj-ea"/>
              <a:cs typeface="Times New Roman" panose="02020603050405020304" pitchFamily="18" charset="0"/>
            </a:endParaRPr>
          </a:p>
          <a:p>
            <a:pPr>
              <a:spcBef>
                <a:spcPts val="0"/>
              </a:spcBef>
            </a:pPr>
            <a:r>
              <a:rPr lang="ru-RU" sz="2400" b="1" dirty="0" smtClean="0">
                <a:solidFill>
                  <a:srgbClr val="002060"/>
                </a:solidFill>
                <a:latin typeface="Times New Roman" panose="02020603050405020304" pitchFamily="18" charset="0"/>
                <a:ea typeface="+mj-ea"/>
                <a:cs typeface="Times New Roman" panose="02020603050405020304" pitchFamily="18" charset="0"/>
              </a:rPr>
              <a:t>Физика, обществознание, история, химия – 3 часа </a:t>
            </a:r>
          </a:p>
          <a:p>
            <a:pPr marL="0" indent="0">
              <a:spcBef>
                <a:spcPts val="0"/>
              </a:spcBef>
              <a:buNone/>
            </a:pPr>
            <a:r>
              <a:rPr lang="ru-RU" sz="2400" b="1" dirty="0">
                <a:solidFill>
                  <a:srgbClr val="002060"/>
                </a:solidFill>
                <a:latin typeface="Times New Roman" panose="02020603050405020304" pitchFamily="18" charset="0"/>
                <a:ea typeface="+mj-ea"/>
                <a:cs typeface="Times New Roman" panose="02020603050405020304" pitchFamily="18" charset="0"/>
              </a:rPr>
              <a:t> </a:t>
            </a:r>
            <a:r>
              <a:rPr lang="ru-RU" sz="2400" b="1" dirty="0" smtClean="0">
                <a:solidFill>
                  <a:srgbClr val="002060"/>
                </a:solidFill>
                <a:latin typeface="Times New Roman" panose="02020603050405020304" pitchFamily="18" charset="0"/>
                <a:ea typeface="+mj-ea"/>
                <a:cs typeface="Times New Roman" panose="02020603050405020304" pitchFamily="18" charset="0"/>
              </a:rPr>
              <a:t>     (180 минут)</a:t>
            </a:r>
            <a:endParaRPr lang="ru-RU" sz="2400" b="1" dirty="0">
              <a:solidFill>
                <a:srgbClr val="002060"/>
              </a:solidFill>
              <a:latin typeface="Times New Roman" panose="02020603050405020304" pitchFamily="18" charset="0"/>
              <a:ea typeface="+mj-ea"/>
              <a:cs typeface="Times New Roman" panose="02020603050405020304" pitchFamily="18" charset="0"/>
            </a:endParaRPr>
          </a:p>
          <a:p>
            <a:pPr>
              <a:spcBef>
                <a:spcPts val="0"/>
              </a:spcBef>
            </a:pPr>
            <a:r>
              <a:rPr lang="ru-RU" sz="2400" b="1" dirty="0" smtClean="0">
                <a:solidFill>
                  <a:srgbClr val="002060"/>
                </a:solidFill>
                <a:latin typeface="Times New Roman" panose="02020603050405020304" pitchFamily="18" charset="0"/>
                <a:ea typeface="+mj-ea"/>
                <a:cs typeface="Times New Roman" panose="02020603050405020304" pitchFamily="18" charset="0"/>
              </a:rPr>
              <a:t>Информатика, география, биология – 2 часа 30 минут </a:t>
            </a:r>
          </a:p>
          <a:p>
            <a:pPr marL="0" indent="0">
              <a:spcBef>
                <a:spcPts val="0"/>
              </a:spcBef>
              <a:buNone/>
            </a:pPr>
            <a:r>
              <a:rPr lang="ru-RU" sz="2400" b="1" dirty="0">
                <a:solidFill>
                  <a:srgbClr val="002060"/>
                </a:solidFill>
                <a:latin typeface="Times New Roman" panose="02020603050405020304" pitchFamily="18" charset="0"/>
                <a:ea typeface="+mj-ea"/>
                <a:cs typeface="Times New Roman" panose="02020603050405020304" pitchFamily="18" charset="0"/>
              </a:rPr>
              <a:t> </a:t>
            </a:r>
            <a:r>
              <a:rPr lang="ru-RU" sz="2400" b="1" dirty="0" smtClean="0">
                <a:solidFill>
                  <a:srgbClr val="002060"/>
                </a:solidFill>
                <a:latin typeface="Times New Roman" panose="02020603050405020304" pitchFamily="18" charset="0"/>
                <a:ea typeface="+mj-ea"/>
                <a:cs typeface="Times New Roman" panose="02020603050405020304" pitchFamily="18" charset="0"/>
              </a:rPr>
              <a:t>     (150 минут)</a:t>
            </a:r>
            <a:endParaRPr lang="ru-RU" sz="2400" b="1" dirty="0">
              <a:solidFill>
                <a:srgbClr val="002060"/>
              </a:solidFill>
              <a:latin typeface="Times New Roman" panose="02020603050405020304" pitchFamily="18" charset="0"/>
              <a:ea typeface="+mj-ea"/>
              <a:cs typeface="Times New Roman" panose="02020603050405020304" pitchFamily="18" charset="0"/>
            </a:endParaRPr>
          </a:p>
          <a:p>
            <a:pPr>
              <a:spcBef>
                <a:spcPts val="0"/>
              </a:spcBef>
            </a:pPr>
            <a:r>
              <a:rPr lang="ru-RU" sz="2400" b="1" dirty="0" smtClean="0">
                <a:solidFill>
                  <a:srgbClr val="002060"/>
                </a:solidFill>
                <a:latin typeface="Times New Roman" panose="02020603050405020304" pitchFamily="18" charset="0"/>
                <a:ea typeface="+mj-ea"/>
                <a:cs typeface="Times New Roman" panose="02020603050405020304" pitchFamily="18" charset="0"/>
              </a:rPr>
              <a:t>Английский язык: - письменная часть – 2 часа (120 минут)</a:t>
            </a:r>
          </a:p>
          <a:p>
            <a:pPr marL="0" indent="0">
              <a:spcBef>
                <a:spcPts val="0"/>
              </a:spcBef>
              <a:buNone/>
            </a:pPr>
            <a:r>
              <a:rPr lang="ru-RU" sz="2400" b="1" dirty="0">
                <a:solidFill>
                  <a:srgbClr val="002060"/>
                </a:solidFill>
                <a:latin typeface="Times New Roman" panose="02020603050405020304" pitchFamily="18" charset="0"/>
                <a:ea typeface="+mj-ea"/>
                <a:cs typeface="Times New Roman" panose="02020603050405020304" pitchFamily="18" charset="0"/>
              </a:rPr>
              <a:t> </a:t>
            </a:r>
            <a:r>
              <a:rPr lang="ru-RU" sz="2400" b="1" dirty="0" smtClean="0">
                <a:solidFill>
                  <a:srgbClr val="002060"/>
                </a:solidFill>
                <a:latin typeface="Times New Roman" panose="02020603050405020304" pitchFamily="18" charset="0"/>
                <a:ea typeface="+mj-ea"/>
                <a:cs typeface="Times New Roman" panose="02020603050405020304" pitchFamily="18" charset="0"/>
              </a:rPr>
              <a:t>                                        - говорение – 15 минут</a:t>
            </a:r>
            <a:endParaRPr lang="ru-RU" sz="2400" b="1" dirty="0">
              <a:solidFill>
                <a:srgbClr val="002060"/>
              </a:solidFill>
              <a:latin typeface="Times New Roman" panose="02020603050405020304" pitchFamily="18" charset="0"/>
              <a:ea typeface="+mj-ea"/>
              <a:cs typeface="Times New Roman" panose="02020603050405020304" pitchFamily="18" charset="0"/>
            </a:endParaRPr>
          </a:p>
          <a:p>
            <a:pPr>
              <a:spcBef>
                <a:spcPts val="0"/>
              </a:spcBef>
            </a:pPr>
            <a:endParaRPr lang="ru-RU" sz="1600" b="1" dirty="0" smtClean="0">
              <a:solidFill>
                <a:srgbClr val="002060"/>
              </a:solidFill>
              <a:latin typeface="+mj-lt"/>
              <a:ea typeface="+mj-ea"/>
              <a:cs typeface="+mj-cs"/>
            </a:endParaRPr>
          </a:p>
          <a:p>
            <a:pPr marL="0" indent="0">
              <a:spcBef>
                <a:spcPts val="0"/>
              </a:spcBef>
              <a:buNone/>
            </a:pPr>
            <a:endParaRPr lang="ru-RU" sz="1600" b="1" dirty="0">
              <a:solidFill>
                <a:srgbClr val="002060"/>
              </a:solidFill>
              <a:latin typeface="+mj-lt"/>
              <a:ea typeface="+mj-ea"/>
              <a:cs typeface="+mj-cs"/>
            </a:endParaRPr>
          </a:p>
        </p:txBody>
      </p:sp>
      <p:sp>
        <p:nvSpPr>
          <p:cNvPr id="4" name="Прямоугольник 3"/>
          <p:cNvSpPr/>
          <p:nvPr/>
        </p:nvSpPr>
        <p:spPr>
          <a:xfrm>
            <a:off x="755576" y="313392"/>
            <a:ext cx="7632848" cy="5847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ru-RU" sz="3200" b="1" dirty="0" smtClean="0">
                <a:solidFill>
                  <a:srgbClr val="C00000"/>
                </a:solidFill>
                <a:latin typeface="Times New Roman" panose="02020603050405020304" pitchFamily="18" charset="0"/>
                <a:cs typeface="Times New Roman" panose="02020603050405020304" pitchFamily="18" charset="0"/>
              </a:rPr>
              <a:t>Продолжительность экзаменов:</a:t>
            </a:r>
            <a:endParaRPr lang="ru-RU" sz="32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3652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Порядок проведения</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a:latin typeface="Times New Roman" panose="02020603050405020304" pitchFamily="18" charset="0"/>
                <a:ea typeface="Calibri" panose="020F0502020204030204" pitchFamily="34" charset="0"/>
              </a:rPr>
              <a:t>ГИА по всем учебным предметам начинается в 10.00 по местному времени. </a:t>
            </a:r>
          </a:p>
          <a:p>
            <a:pPr marL="0" indent="0">
              <a:buNone/>
            </a:pPr>
            <a:r>
              <a:rPr lang="ru-RU" dirty="0" smtClean="0">
                <a:latin typeface="Times New Roman" panose="02020603050405020304" pitchFamily="18" charset="0"/>
                <a:ea typeface="Calibri" panose="020F0502020204030204" pitchFamily="34" charset="0"/>
              </a:rPr>
              <a:t>Результаты </a:t>
            </a:r>
            <a:r>
              <a:rPr lang="ru-RU" dirty="0">
                <a:latin typeface="Times New Roman" panose="02020603050405020304" pitchFamily="18" charset="0"/>
                <a:ea typeface="Calibri" panose="020F0502020204030204" pitchFamily="34" charset="0"/>
              </a:rPr>
              <a:t>экзаменов по каждому учебному предмету утверждаются, изменяются и (или) аннулируются председателем государственной экзаменационной комиссии субъекта Российской Федерации (ГЭК).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Изменение </a:t>
            </a:r>
            <a:r>
              <a:rPr lang="ru-RU" dirty="0">
                <a:latin typeface="Times New Roman" panose="02020603050405020304" pitchFamily="18" charset="0"/>
                <a:ea typeface="Calibri" panose="020F0502020204030204" pitchFamily="34" charset="0"/>
              </a:rPr>
              <a:t>результатов возможно в случае удовлетворения апелляции о несогласии с выставленными баллами, поданной участником экзамена.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Аннулирование </a:t>
            </a:r>
            <a:r>
              <a:rPr lang="ru-RU" dirty="0">
                <a:latin typeface="Times New Roman" panose="02020603050405020304" pitchFamily="18" charset="0"/>
                <a:ea typeface="Calibri" panose="020F0502020204030204" pitchFamily="34" charset="0"/>
              </a:rPr>
              <a:t>результатов возможно в случае выявления нарушений порядка проведения ГИА или удовлетворения апелляции о нарушении порядка проведения </a:t>
            </a:r>
            <a:r>
              <a:rPr lang="ru-RU" dirty="0" smtClean="0">
                <a:latin typeface="Times New Roman" panose="02020603050405020304" pitchFamily="18" charset="0"/>
                <a:ea typeface="Calibri" panose="020F0502020204030204" pitchFamily="34" charset="0"/>
              </a:rPr>
              <a:t>ГИА</a:t>
            </a:r>
            <a:r>
              <a:rPr lang="ru-RU" dirty="0">
                <a:latin typeface="Times New Roman" panose="02020603050405020304" pitchFamily="18" charset="0"/>
                <a:ea typeface="Calibri" panose="020F0502020204030204" pitchFamily="34" charset="0"/>
              </a:rPr>
              <a:t>, поданной участником </a:t>
            </a:r>
            <a:r>
              <a:rPr lang="ru-RU" dirty="0" smtClean="0">
                <a:latin typeface="Times New Roman" panose="02020603050405020304" pitchFamily="18" charset="0"/>
                <a:ea typeface="Calibri" panose="020F0502020204030204" pitchFamily="34" charset="0"/>
              </a:rPr>
              <a:t>экзамена.</a:t>
            </a:r>
            <a:endParaRPr lang="ru-RU" dirty="0"/>
          </a:p>
        </p:txBody>
      </p:sp>
      <p:sp>
        <p:nvSpPr>
          <p:cNvPr id="4" name="Нижний колонтитул 3"/>
          <p:cNvSpPr>
            <a:spLocks noGrp="1"/>
          </p:cNvSpPr>
          <p:nvPr>
            <p:ph type="ftr" sz="quarter" idx="11"/>
          </p:nvPr>
        </p:nvSpPr>
        <p:spPr/>
        <p:txBody>
          <a:bodyPr/>
          <a:lstStyle/>
          <a:p>
            <a:r>
              <a:rPr lang="ru-RU" dirty="0"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13</a:t>
            </a:fld>
            <a:endParaRPr lang="ru-RU" dirty="0"/>
          </a:p>
        </p:txBody>
      </p:sp>
    </p:spTree>
    <p:extLst>
      <p:ext uri="{BB962C8B-B14F-4D97-AF65-F5344CB8AC3E}">
        <p14:creationId xmlns:p14="http://schemas.microsoft.com/office/powerpoint/2010/main" val="2120403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Результаты</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latin typeface="Times New Roman" panose="02020603050405020304" pitchFamily="18" charset="0"/>
                <a:ea typeface="Calibri" panose="020F0502020204030204" pitchFamily="34" charset="0"/>
              </a:rPr>
              <a:t>Результаты </a:t>
            </a:r>
            <a:r>
              <a:rPr lang="ru-RU" dirty="0">
                <a:latin typeface="Times New Roman" panose="02020603050405020304" pitchFamily="18" charset="0"/>
                <a:ea typeface="Calibri" panose="020F0502020204030204" pitchFamily="34" charset="0"/>
              </a:rPr>
              <a:t>ГИА признаются удовлетворительными, а участники ГИА признаются успешно прошедшими ГИА в случае, если участник ГИА по сдаваемым учебным предметам набрал минимальное количество первичных баллов, определенное ОИВ. </a:t>
            </a:r>
          </a:p>
          <a:p>
            <a:pPr marL="0" indent="0">
              <a:buNone/>
            </a:pP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Результаты ГИА в течение одного рабочего дня, следующего за днем получения результатов проверки экзаменационных работ, утверждаются председателем ГЭК.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После </a:t>
            </a:r>
            <a:r>
              <a:rPr lang="ru-RU" dirty="0">
                <a:latin typeface="Times New Roman" panose="02020603050405020304" pitchFamily="18" charset="0"/>
                <a:ea typeface="Calibri" panose="020F0502020204030204" pitchFamily="34" charset="0"/>
              </a:rPr>
              <a:t>утверждения результаты ГИА в течение одного рабочего дня передаются в образовательные организации для ознакомления участников ГИА с утвержденными председателем ГЭК результатами ГИА.</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14</a:t>
            </a:fld>
            <a:endParaRPr lang="ru-RU" dirty="0"/>
          </a:p>
        </p:txBody>
      </p:sp>
    </p:spTree>
    <p:extLst>
      <p:ext uri="{BB962C8B-B14F-4D97-AF65-F5344CB8AC3E}">
        <p14:creationId xmlns:p14="http://schemas.microsoft.com/office/powerpoint/2010/main" val="28784488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Ознакомление с результатами</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a:latin typeface="Times New Roman" panose="02020603050405020304" pitchFamily="18" charset="0"/>
                <a:ea typeface="Calibri" panose="020F0502020204030204" pitchFamily="34" charset="0"/>
              </a:rPr>
              <a:t>Ознакомление участников ГИА с утвержденными председателем ГЭК результатами ГИА по учебному предмету осуществляется в течение одного рабочего дня со дня их передачи в образовательные организации.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Указанный </a:t>
            </a:r>
            <a:r>
              <a:rPr lang="ru-RU" dirty="0">
                <a:latin typeface="Times New Roman" panose="02020603050405020304" pitchFamily="18" charset="0"/>
                <a:ea typeface="Calibri" panose="020F0502020204030204" pitchFamily="34" charset="0"/>
              </a:rPr>
              <a:t>день считается официальным днем объявления результатов. </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15</a:t>
            </a:fld>
            <a:endParaRPr lang="ru-RU" dirty="0"/>
          </a:p>
        </p:txBody>
      </p:sp>
    </p:spTree>
    <p:extLst>
      <p:ext uri="{BB962C8B-B14F-4D97-AF65-F5344CB8AC3E}">
        <p14:creationId xmlns:p14="http://schemas.microsoft.com/office/powerpoint/2010/main" val="25164433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Проведение экзамена</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ru-RU" dirty="0">
                <a:latin typeface="Times New Roman" panose="02020603050405020304" pitchFamily="18" charset="0"/>
                <a:ea typeface="Calibri" panose="020F0502020204030204" pitchFamily="34" charset="0"/>
              </a:rPr>
              <a:t>В день экзамена участник экзамена должен прибыть в ППЭ заблаговременно.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Вход </a:t>
            </a:r>
            <a:r>
              <a:rPr lang="ru-RU" dirty="0">
                <a:latin typeface="Times New Roman" panose="02020603050405020304" pitchFamily="18" charset="0"/>
                <a:ea typeface="Calibri" panose="020F0502020204030204" pitchFamily="34" charset="0"/>
              </a:rPr>
              <a:t>участников экзамена в ППЭ начинается с 09.00 по местному времени. </a:t>
            </a:r>
          </a:p>
          <a:p>
            <a:pPr marL="0" indent="0">
              <a:buNone/>
            </a:pP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Допуск участников экзамена в ППЭ осуществляется при наличии у них документов, удостоверяющих их личность, и при наличии их в списках распределения в данный ППЭ. </a:t>
            </a:r>
          </a:p>
          <a:p>
            <a:pPr marL="0" indent="0">
              <a:buNone/>
            </a:pP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Если участник экзамена опоздал на экзамен (экзамены по всем учебным предметам начинаются в 10.00 по местному времени), он допускается в ППЭ к сдаче экзамена, при этом время окончания экзамена, зафиксированное на доске (информационном стенде) организаторами в аудитории не продлевается, </a:t>
            </a:r>
            <a:r>
              <a:rPr lang="ru-RU" dirty="0" smtClean="0">
                <a:latin typeface="Times New Roman" panose="02020603050405020304" pitchFamily="18" charset="0"/>
                <a:ea typeface="Calibri" panose="020F0502020204030204" pitchFamily="34" charset="0"/>
              </a:rPr>
              <a:t>инструктаж. </a:t>
            </a:r>
          </a:p>
          <a:p>
            <a:pPr marL="0" indent="0">
              <a:buNone/>
            </a:pPr>
            <a:r>
              <a:rPr lang="ru-RU" dirty="0"/>
              <a:t>В случае проведения ОГЭ по учебному предмету, спецификацией КИМ по которому предусмотрено прослушивание текста, записанного на аудионоситель, допуск опоздавшего участника ГИА в аудиторию во время прослушивания соответствующей аудиозаписи другими участниками ГИА, находящимися в данной аудитории, не осуществляется (за исключением случаев, когда в аудитории нет других участников ГИА или когда участники ГИА в аудитории завершили прослушивание соответствующей аудиозаписи). Персональное прослушивание соответствующей аудиозаписи для опоздавшего участника ГИА не проводится (за исключением случаев, когда в аудитории нет других участников ГИА)</a:t>
            </a:r>
            <a:endParaRPr lang="ru-RU" dirty="0" smtClean="0">
              <a:latin typeface="Times New Roman" panose="02020603050405020304" pitchFamily="18" charset="0"/>
              <a:ea typeface="Calibri" panose="020F0502020204030204" pitchFamily="34" charset="0"/>
            </a:endParaRPr>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16</a:t>
            </a:fld>
            <a:endParaRPr lang="ru-RU" dirty="0"/>
          </a:p>
        </p:txBody>
      </p:sp>
    </p:spTree>
    <p:extLst>
      <p:ext uri="{BB962C8B-B14F-4D97-AF65-F5344CB8AC3E}">
        <p14:creationId xmlns:p14="http://schemas.microsoft.com/office/powerpoint/2010/main" val="3321625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 собой на экзамене</a:t>
            </a:r>
            <a:endParaRPr lang="ru-RU" dirty="0"/>
          </a:p>
        </p:txBody>
      </p:sp>
      <p:sp>
        <p:nvSpPr>
          <p:cNvPr id="3" name="Объект 2"/>
          <p:cNvSpPr>
            <a:spLocks noGrp="1"/>
          </p:cNvSpPr>
          <p:nvPr>
            <p:ph idx="1"/>
          </p:nvPr>
        </p:nvSpPr>
        <p:spPr/>
        <p:txBody>
          <a:bodyPr>
            <a:normAutofit fontScale="40000" lnSpcReduction="20000"/>
          </a:bodyPr>
          <a:lstStyle/>
          <a:p>
            <a:pPr marL="0" indent="0">
              <a:buNone/>
            </a:pPr>
            <a:r>
              <a:rPr lang="ru-RU" dirty="0">
                <a:latin typeface="Times New Roman" panose="02020603050405020304" pitchFamily="18" charset="0"/>
                <a:ea typeface="Calibri" panose="020F0502020204030204" pitchFamily="34" charset="0"/>
              </a:rPr>
              <a:t>Рекомендуется взять с собой на экзамен только необходимые вещи.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Во </a:t>
            </a:r>
            <a:r>
              <a:rPr lang="ru-RU" dirty="0">
                <a:latin typeface="Times New Roman" panose="02020603050405020304" pitchFamily="18" charset="0"/>
                <a:ea typeface="Calibri" panose="020F0502020204030204" pitchFamily="34" charset="0"/>
              </a:rPr>
              <a:t>время экзамена на рабочем столе участника ГИА помимо экзаменационных материалов находятся: </a:t>
            </a:r>
            <a:endParaRPr lang="ru-RU" dirty="0" smtClean="0">
              <a:latin typeface="Times New Roman" panose="02020603050405020304" pitchFamily="18" charset="0"/>
              <a:ea typeface="Calibri" panose="020F0502020204030204" pitchFamily="34" charset="0"/>
            </a:endParaRPr>
          </a:p>
          <a:p>
            <a:pPr marL="0" indent="0">
              <a:buNone/>
            </a:pPr>
            <a:r>
              <a:rPr lang="ru-RU" dirty="0" err="1" smtClean="0">
                <a:latin typeface="Times New Roman" panose="02020603050405020304" pitchFamily="18" charset="0"/>
                <a:ea typeface="Calibri" panose="020F0502020204030204" pitchFamily="34" charset="0"/>
              </a:rPr>
              <a:t>гелевая</a:t>
            </a: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или капиллярная ручка с чернилами черного цвета; </a:t>
            </a:r>
          </a:p>
          <a:p>
            <a:pPr marL="0" indent="0">
              <a:buNone/>
            </a:pPr>
            <a:r>
              <a:rPr lang="ru-RU" dirty="0" smtClean="0">
                <a:latin typeface="Times New Roman" panose="02020603050405020304" pitchFamily="18" charset="0"/>
                <a:ea typeface="Calibri" panose="020F0502020204030204" pitchFamily="34" charset="0"/>
              </a:rPr>
              <a:t>документ</a:t>
            </a:r>
            <a:r>
              <a:rPr lang="ru-RU" dirty="0">
                <a:latin typeface="Times New Roman" panose="02020603050405020304" pitchFamily="18" charset="0"/>
                <a:ea typeface="Calibri" panose="020F0502020204030204" pitchFamily="34" charset="0"/>
              </a:rPr>
              <a:t>, удостоверяющий личность; </a:t>
            </a:r>
          </a:p>
          <a:p>
            <a:pPr marL="0" indent="0">
              <a:buNone/>
            </a:pP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средства обучения и воспитания, разрешенные к использованию для выполнения заданий КИМ по соответствующим учебным предметам; </a:t>
            </a:r>
          </a:p>
          <a:p>
            <a:pPr marL="0" indent="0">
              <a:buNone/>
            </a:pPr>
            <a:r>
              <a:rPr lang="ru-RU" dirty="0" smtClean="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лекарства (при необходимости);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бутилированная </a:t>
            </a:r>
            <a:r>
              <a:rPr lang="ru-RU" dirty="0">
                <a:latin typeface="Times New Roman" panose="02020603050405020304" pitchFamily="18" charset="0"/>
                <a:ea typeface="Calibri" panose="020F0502020204030204" pitchFamily="34" charset="0"/>
              </a:rPr>
              <a:t>питьевая вода при условии, что упаковка указанных продуктов питания и воды, а также их потребление не будут отвлекать других участников ГИА от выполнения ими экзаменационной работы (при необходимости); </a:t>
            </a:r>
          </a:p>
          <a:p>
            <a:pPr marL="0" indent="0">
              <a:buNone/>
            </a:pPr>
            <a:r>
              <a:rPr lang="ru-RU" dirty="0" smtClean="0">
                <a:latin typeface="Times New Roman" panose="02020603050405020304" pitchFamily="18" charset="0"/>
                <a:ea typeface="Calibri" panose="020F0502020204030204" pitchFamily="34" charset="0"/>
              </a:rPr>
              <a:t>специальные </a:t>
            </a:r>
            <a:r>
              <a:rPr lang="ru-RU" dirty="0">
                <a:latin typeface="Times New Roman" panose="02020603050405020304" pitchFamily="18" charset="0"/>
                <a:ea typeface="Calibri" panose="020F0502020204030204" pitchFamily="34" charset="0"/>
              </a:rPr>
              <a:t>технические средства (для лиц с ограниченными возможностями здоровья, детей-инвалидов и инвалидов) (при необходимости); </a:t>
            </a:r>
          </a:p>
          <a:p>
            <a:pPr marL="0" indent="0">
              <a:buNone/>
            </a:pPr>
            <a:r>
              <a:rPr lang="ru-RU" dirty="0" smtClean="0">
                <a:latin typeface="Times New Roman" panose="02020603050405020304" pitchFamily="18" charset="0"/>
                <a:ea typeface="Calibri" panose="020F0502020204030204" pitchFamily="34" charset="0"/>
              </a:rPr>
              <a:t>черновики</a:t>
            </a:r>
            <a:r>
              <a:rPr lang="ru-RU" dirty="0">
                <a:latin typeface="Times New Roman" panose="02020603050405020304" pitchFamily="18" charset="0"/>
                <a:ea typeface="Calibri" panose="020F0502020204030204" pitchFamily="34" charset="0"/>
              </a:rPr>
              <a:t>, выданные в ППЭ.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Иные </a:t>
            </a:r>
            <a:r>
              <a:rPr lang="ru-RU" dirty="0">
                <a:latin typeface="Times New Roman" panose="02020603050405020304" pitchFamily="18" charset="0"/>
                <a:ea typeface="Calibri" panose="020F0502020204030204" pitchFamily="34" charset="0"/>
              </a:rPr>
              <a:t>личные вещи участники экзамена обязаны оставить в специально выделенном в здании (комплексе зданий), где расположен ППЭ, до входа в ППЭ месте (помещении) для хранения личных вещей участников экзамена. </a:t>
            </a:r>
          </a:p>
          <a:p>
            <a:pPr marL="0" indent="0">
              <a:buNone/>
            </a:pPr>
            <a:r>
              <a:rPr lang="ru-RU" dirty="0" smtClean="0">
                <a:latin typeface="Times New Roman" panose="02020603050405020304" pitchFamily="18" charset="0"/>
                <a:ea typeface="Calibri" panose="020F0502020204030204" pitchFamily="34" charset="0"/>
              </a:rPr>
              <a:t>Участники </a:t>
            </a:r>
            <a:r>
              <a:rPr lang="ru-RU" dirty="0">
                <a:latin typeface="Times New Roman" panose="02020603050405020304" pitchFamily="18" charset="0"/>
                <a:ea typeface="Calibri" panose="020F0502020204030204" pitchFamily="34" charset="0"/>
              </a:rPr>
              <a:t>экзамена занимают рабочие места в аудитории в соответствии со списками распределения. Изменение рабочего места запрещено.</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17</a:t>
            </a:fld>
            <a:endParaRPr lang="ru-RU" dirty="0"/>
          </a:p>
        </p:txBody>
      </p:sp>
    </p:spTree>
    <p:extLst>
      <p:ext uri="{BB962C8B-B14F-4D97-AF65-F5344CB8AC3E}">
        <p14:creationId xmlns:p14="http://schemas.microsoft.com/office/powerpoint/2010/main" val="9013490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a:solidFill>
                  <a:srgbClr val="FF0000"/>
                </a:solidFill>
                <a:latin typeface="Times New Roman" panose="02020603050405020304" pitchFamily="18" charset="0"/>
                <a:ea typeface="Calibri" panose="020F0502020204030204" pitchFamily="34" charset="0"/>
              </a:rPr>
              <a:t>Во время экзамена участникам экзамена запрещается:</a:t>
            </a:r>
            <a:endParaRPr lang="ru-RU" sz="2400" dirty="0">
              <a:solidFill>
                <a:srgbClr val="FF0000"/>
              </a:solidFill>
            </a:endParaRPr>
          </a:p>
        </p:txBody>
      </p:sp>
      <p:sp>
        <p:nvSpPr>
          <p:cNvPr id="3" name="Объект 2"/>
          <p:cNvSpPr>
            <a:spLocks noGrp="1"/>
          </p:cNvSpPr>
          <p:nvPr>
            <p:ph idx="1"/>
          </p:nvPr>
        </p:nvSpPr>
        <p:spPr/>
        <p:txBody>
          <a:bodyPr>
            <a:normAutofit fontScale="85000" lnSpcReduction="20000"/>
          </a:bodyPr>
          <a:lstStyle/>
          <a:p>
            <a:pPr marL="0" indent="0">
              <a:buNone/>
            </a:pPr>
            <a:r>
              <a:rPr lang="ru-RU" dirty="0">
                <a:latin typeface="Times New Roman" panose="02020603050405020304" pitchFamily="18" charset="0"/>
                <a:ea typeface="Calibri" panose="020F0502020204030204" pitchFamily="34" charset="0"/>
              </a:rPr>
              <a:t>О</a:t>
            </a:r>
            <a:r>
              <a:rPr lang="ru-RU" dirty="0" smtClean="0">
                <a:latin typeface="Times New Roman" panose="02020603050405020304" pitchFamily="18" charset="0"/>
                <a:ea typeface="Calibri" panose="020F0502020204030204" pitchFamily="34" charset="0"/>
              </a:rPr>
              <a:t>бщаться </a:t>
            </a:r>
            <a:r>
              <a:rPr lang="ru-RU" dirty="0">
                <a:latin typeface="Times New Roman" panose="02020603050405020304" pitchFamily="18" charset="0"/>
                <a:ea typeface="Calibri" panose="020F0502020204030204" pitchFamily="34" charset="0"/>
              </a:rPr>
              <a:t>друг с другом, свободно перемещаться по аудитории и ППЭ, выходить из аудитории без разрешения организатора.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При </a:t>
            </a:r>
            <a:r>
              <a:rPr lang="ru-RU" dirty="0">
                <a:latin typeface="Times New Roman" panose="02020603050405020304" pitchFamily="18" charset="0"/>
                <a:ea typeface="Calibri" panose="020F0502020204030204" pitchFamily="34" charset="0"/>
              </a:rPr>
              <a:t>выходе из аудитории во время экзамена участник экзамена должен оставить экзаменационные материалы, черновики и письменные принадлежности на рабочем столе. </a:t>
            </a:r>
          </a:p>
          <a:p>
            <a:pPr marL="0" indent="0">
              <a:buNone/>
            </a:pPr>
            <a:r>
              <a:rPr lang="ru-RU" dirty="0" smtClean="0">
                <a:latin typeface="Times New Roman" panose="02020603050405020304" pitchFamily="18" charset="0"/>
                <a:ea typeface="Calibri" panose="020F0502020204030204" pitchFamily="34" charset="0"/>
              </a:rPr>
              <a:t>Участники </a:t>
            </a:r>
            <a:r>
              <a:rPr lang="ru-RU" dirty="0">
                <a:latin typeface="Times New Roman" panose="02020603050405020304" pitchFamily="18" charset="0"/>
                <a:ea typeface="Calibri" panose="020F0502020204030204" pitchFamily="34" charset="0"/>
              </a:rPr>
              <a:t>экзамена, допустившие нарушение порядка проведения ГИА, удаляются из ППЭ. </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18</a:t>
            </a:fld>
            <a:endParaRPr lang="ru-RU" dirty="0"/>
          </a:p>
        </p:txBody>
      </p:sp>
    </p:spTree>
    <p:extLst>
      <p:ext uri="{BB962C8B-B14F-4D97-AF65-F5344CB8AC3E}">
        <p14:creationId xmlns:p14="http://schemas.microsoft.com/office/powerpoint/2010/main" val="163113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Досрочное завершение экзамена</a:t>
            </a:r>
            <a:endParaRPr lang="ru-RU" dirty="0"/>
          </a:p>
        </p:txBody>
      </p:sp>
      <p:sp>
        <p:nvSpPr>
          <p:cNvPr id="3" name="Объект 2"/>
          <p:cNvSpPr>
            <a:spLocks noGrp="1"/>
          </p:cNvSpPr>
          <p:nvPr>
            <p:ph idx="1"/>
          </p:nvPr>
        </p:nvSpPr>
        <p:spPr/>
        <p:txBody>
          <a:bodyPr>
            <a:normAutofit fontScale="47500" lnSpcReduction="20000"/>
          </a:bodyPr>
          <a:lstStyle/>
          <a:p>
            <a:pPr marL="0" indent="0">
              <a:buNone/>
            </a:pPr>
            <a:r>
              <a:rPr lang="ru-RU" dirty="0" smtClean="0">
                <a:latin typeface="Times New Roman" panose="02020603050405020304" pitchFamily="18" charset="0"/>
                <a:ea typeface="Calibri" panose="020F0502020204030204" pitchFamily="34" charset="0"/>
              </a:rPr>
              <a:t>Участник </a:t>
            </a:r>
            <a:r>
              <a:rPr lang="ru-RU" dirty="0">
                <a:latin typeface="Times New Roman" panose="02020603050405020304" pitchFamily="18" charset="0"/>
                <a:ea typeface="Calibri" panose="020F0502020204030204" pitchFamily="34" charset="0"/>
              </a:rPr>
              <a:t>экзамена, который по состоянию здоровья или другим объективным причинам не может завершить выполнение экзаменационной работы, имеет право досрочно покинуть ППЭ.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При </a:t>
            </a:r>
            <a:r>
              <a:rPr lang="ru-RU" dirty="0">
                <a:latin typeface="Times New Roman" panose="02020603050405020304" pitchFamily="18" charset="0"/>
                <a:ea typeface="Calibri" panose="020F0502020204030204" pitchFamily="34" charset="0"/>
              </a:rPr>
              <a:t>этом организаторы сопровождают участника ГИА к медицинскому работнику и приглашают члена ГЭК. При согласии участника ГИА досрочно завершить экзамен член ГЭК и медицинский работник составляют акт о досрочном завершении экзамена по объективным причинам. Организатор ставит в соответствующем поле бланка участника ГИА, досрочно завершившего экзамен по объективным причинам, необходимую отметку.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Акт </a:t>
            </a:r>
            <a:r>
              <a:rPr lang="ru-RU" dirty="0">
                <a:latin typeface="Times New Roman" panose="02020603050405020304" pitchFamily="18" charset="0"/>
                <a:ea typeface="Calibri" panose="020F0502020204030204" pitchFamily="34" charset="0"/>
              </a:rPr>
              <a:t>о досрочном завершении экзамена по объективным причинам является документом, подтверждающим уважительность причины </a:t>
            </a:r>
            <a:r>
              <a:rPr lang="ru-RU" dirty="0" err="1">
                <a:latin typeface="Times New Roman" panose="02020603050405020304" pitchFamily="18" charset="0"/>
                <a:ea typeface="Calibri" panose="020F0502020204030204" pitchFamily="34" charset="0"/>
              </a:rPr>
              <a:t>незавершения</a:t>
            </a:r>
            <a:r>
              <a:rPr lang="ru-RU" dirty="0">
                <a:latin typeface="Times New Roman" panose="02020603050405020304" pitchFamily="18" charset="0"/>
                <a:ea typeface="Calibri" panose="020F0502020204030204" pitchFamily="34" charset="0"/>
              </a:rPr>
              <a:t> выполнения экзаменационной работы, и основанием повторного допуска такого участника ГИА к сдаче экзамена по соответствующему учебному предмету в резервные сроки. </a:t>
            </a:r>
          </a:p>
          <a:p>
            <a:pPr marL="0" indent="0">
              <a:buNone/>
            </a:pPr>
            <a:r>
              <a:rPr lang="ru-RU" dirty="0" smtClean="0">
                <a:latin typeface="Times New Roman" panose="02020603050405020304" pitchFamily="18" charset="0"/>
                <a:ea typeface="Calibri" panose="020F0502020204030204" pitchFamily="34" charset="0"/>
              </a:rPr>
              <a:t>Участники </a:t>
            </a:r>
            <a:r>
              <a:rPr lang="ru-RU" dirty="0">
                <a:latin typeface="Times New Roman" panose="02020603050405020304" pitchFamily="18" charset="0"/>
                <a:ea typeface="Calibri" panose="020F0502020204030204" pitchFamily="34" charset="0"/>
              </a:rPr>
              <a:t>экзаменов, досрочно завершившие выполнение экзаменационной работы, могут покинуть ППЭ.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Организаторы </a:t>
            </a:r>
            <a:r>
              <a:rPr lang="ru-RU" dirty="0">
                <a:latin typeface="Times New Roman" panose="02020603050405020304" pitchFamily="18" charset="0"/>
                <a:ea typeface="Calibri" panose="020F0502020204030204" pitchFamily="34" charset="0"/>
              </a:rPr>
              <a:t>принимают у них все экзаменационные материалы и черновики</a:t>
            </a:r>
            <a:r>
              <a:rPr lang="ru-RU" dirty="0" smtClean="0">
                <a:latin typeface="Times New Roman" panose="02020603050405020304" pitchFamily="18" charset="0"/>
                <a:ea typeface="Calibri" panose="020F0502020204030204" pitchFamily="34" charset="0"/>
              </a:rPr>
              <a:t>.</a:t>
            </a:r>
          </a:p>
          <a:p>
            <a:pPr marL="0" indent="0">
              <a:buNone/>
            </a:pPr>
            <a:r>
              <a:rPr lang="ru-RU" dirty="0" smtClean="0">
                <a:solidFill>
                  <a:srgbClr val="FF0000"/>
                </a:solidFill>
                <a:latin typeface="Times New Roman" panose="02020603050405020304" pitchFamily="18" charset="0"/>
              </a:rPr>
              <a:t>В тот же день обязаны предоставить справку с медицинского учреждения</a:t>
            </a:r>
            <a:endParaRPr lang="ru-RU" dirty="0">
              <a:solidFill>
                <a:srgbClr val="FF0000"/>
              </a:solidFill>
            </a:endParaRPr>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19</a:t>
            </a:fld>
            <a:endParaRPr lang="ru-RU" dirty="0"/>
          </a:p>
        </p:txBody>
      </p:sp>
    </p:spTree>
    <p:extLst>
      <p:ext uri="{BB962C8B-B14F-4D97-AF65-F5344CB8AC3E}">
        <p14:creationId xmlns:p14="http://schemas.microsoft.com/office/powerpoint/2010/main" val="1821325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42021" y="1347614"/>
            <a:ext cx="2915784" cy="1777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140327" y="411510"/>
            <a:ext cx="8784976" cy="954107"/>
          </a:xfrm>
          <a:prstGeom prst="rect">
            <a:avLst/>
          </a:prstGeom>
        </p:spPr>
        <p:txBody>
          <a:bodyPr wrap="square">
            <a:spAutoFit/>
          </a:bodyPr>
          <a:lstStyle/>
          <a:p>
            <a:pPr lvl="0" algn="ctr"/>
            <a:r>
              <a:rPr lang="ru-RU" sz="2800" b="1" cap="all" spc="-100" dirty="0">
                <a:solidFill>
                  <a:srgbClr val="00A6EB"/>
                </a:solidFill>
                <a:latin typeface="Times New Roman" panose="02020603050405020304" pitchFamily="18" charset="0"/>
                <a:ea typeface="+mj-ea"/>
                <a:cs typeface="Times New Roman" panose="02020603050405020304" pitchFamily="18" charset="0"/>
              </a:rPr>
              <a:t>Н</a:t>
            </a:r>
            <a:r>
              <a:rPr lang="ru-RU" sz="2000" b="1" cap="all" spc="-100" dirty="0">
                <a:solidFill>
                  <a:srgbClr val="00A6EB"/>
                </a:solidFill>
                <a:latin typeface="Times New Roman" panose="02020603050405020304" pitchFamily="18" charset="0"/>
                <a:ea typeface="+mj-ea"/>
                <a:cs typeface="Times New Roman" panose="02020603050405020304" pitchFamily="18" charset="0"/>
              </a:rPr>
              <a:t>ормативно-правовые документы, регламентирующие проведение </a:t>
            </a:r>
            <a:r>
              <a:rPr lang="ru-RU" sz="2800" b="1" cap="all" spc="-100" dirty="0">
                <a:solidFill>
                  <a:srgbClr val="00A6EB"/>
                </a:solidFill>
                <a:latin typeface="Times New Roman" panose="02020603050405020304" pitchFamily="18" charset="0"/>
                <a:ea typeface="+mj-ea"/>
                <a:cs typeface="Times New Roman" panose="02020603050405020304" pitchFamily="18" charset="0"/>
              </a:rPr>
              <a:t>ГИА</a:t>
            </a:r>
          </a:p>
        </p:txBody>
      </p:sp>
      <p:sp>
        <p:nvSpPr>
          <p:cNvPr id="29" name="Заголовок 1"/>
          <p:cNvSpPr txBox="1">
            <a:spLocks/>
          </p:cNvSpPr>
          <p:nvPr/>
        </p:nvSpPr>
        <p:spPr>
          <a:xfrm>
            <a:off x="31298" y="3435846"/>
            <a:ext cx="3761892" cy="135018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b="1" dirty="0">
                <a:solidFill>
                  <a:srgbClr val="002060"/>
                </a:solidFill>
                <a:latin typeface="Times New Roman" panose="02020603050405020304" pitchFamily="18" charset="0"/>
                <a:cs typeface="Times New Roman" panose="02020603050405020304" pitchFamily="18" charset="0"/>
              </a:rPr>
              <a:t>Федеральный закон </a:t>
            </a:r>
          </a:p>
          <a:p>
            <a:r>
              <a:rPr lang="ru-RU" sz="2000" b="1" dirty="0">
                <a:solidFill>
                  <a:srgbClr val="002060"/>
                </a:solidFill>
                <a:latin typeface="Times New Roman" panose="02020603050405020304" pitchFamily="18" charset="0"/>
                <a:cs typeface="Times New Roman" panose="02020603050405020304" pitchFamily="18" charset="0"/>
              </a:rPr>
              <a:t>от 29.12.2012 N 273-ФЗ</a:t>
            </a:r>
          </a:p>
          <a:p>
            <a:r>
              <a:rPr lang="ru-RU" sz="2000" b="1" dirty="0">
                <a:solidFill>
                  <a:srgbClr val="002060"/>
                </a:solidFill>
                <a:latin typeface="Times New Roman" panose="02020603050405020304" pitchFamily="18" charset="0"/>
                <a:cs typeface="Times New Roman" panose="02020603050405020304" pitchFamily="18" charset="0"/>
              </a:rPr>
              <a:t>"Об образовании </a:t>
            </a:r>
          </a:p>
          <a:p>
            <a:r>
              <a:rPr lang="ru-RU" sz="2000" b="1" dirty="0">
                <a:solidFill>
                  <a:srgbClr val="002060"/>
                </a:solidFill>
                <a:latin typeface="Times New Roman" panose="02020603050405020304" pitchFamily="18" charset="0"/>
                <a:cs typeface="Times New Roman" panose="02020603050405020304" pitchFamily="18" charset="0"/>
              </a:rPr>
              <a:t>в Российской Федерации</a:t>
            </a:r>
            <a:r>
              <a:rPr lang="ru-RU" sz="2000" b="1" dirty="0">
                <a:solidFill>
                  <a:schemeClr val="tx2"/>
                </a:solidFill>
                <a:latin typeface="Times New Roman" panose="02020603050405020304" pitchFamily="18" charset="0"/>
                <a:cs typeface="Times New Roman" panose="02020603050405020304" pitchFamily="18" charset="0"/>
              </a:rPr>
              <a:t>"</a:t>
            </a:r>
          </a:p>
        </p:txBody>
      </p:sp>
      <p:pic>
        <p:nvPicPr>
          <p:cNvPr id="1027" name="Picture 3"/>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298942" y="1347183"/>
            <a:ext cx="2610348" cy="1767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4301964" y="3449216"/>
            <a:ext cx="4680624" cy="1323439"/>
          </a:xfrm>
          <a:prstGeom prst="rect">
            <a:avLst/>
          </a:prstGeom>
        </p:spPr>
        <p:txBody>
          <a:bodyPr wrap="square">
            <a:spAutoFit/>
          </a:bodyPr>
          <a:lstStyle/>
          <a:p>
            <a:pPr algn="ctr">
              <a:spcBef>
                <a:spcPct val="0"/>
              </a:spcBef>
            </a:pPr>
            <a:r>
              <a:rPr lang="ru-RU" sz="2000" b="1" dirty="0">
                <a:solidFill>
                  <a:srgbClr val="002060"/>
                </a:solidFill>
                <a:latin typeface="Times New Roman" panose="02020603050405020304" pitchFamily="18" charset="0"/>
                <a:ea typeface="+mj-ea"/>
                <a:cs typeface="Times New Roman" panose="02020603050405020304" pitchFamily="18" charset="0"/>
              </a:rPr>
              <a:t>Постановление Правительства РФ о формировании и ведении </a:t>
            </a:r>
          </a:p>
          <a:p>
            <a:pPr algn="ctr">
              <a:spcBef>
                <a:spcPct val="0"/>
              </a:spcBef>
            </a:pPr>
            <a:r>
              <a:rPr lang="ru-RU" sz="2000" b="1" dirty="0">
                <a:solidFill>
                  <a:srgbClr val="002060"/>
                </a:solidFill>
                <a:latin typeface="Times New Roman" panose="02020603050405020304" pitchFamily="18" charset="0"/>
                <a:ea typeface="+mj-ea"/>
                <a:cs typeface="Times New Roman" panose="02020603050405020304" pitchFamily="18" charset="0"/>
              </a:rPr>
              <a:t>ФИС ГИА и приема и РИС ГИА  от 31.08.2013 № 755</a:t>
            </a:r>
          </a:p>
        </p:txBody>
      </p:sp>
    </p:spTree>
    <p:extLst>
      <p:ext uri="{BB962C8B-B14F-4D97-AF65-F5344CB8AC3E}">
        <p14:creationId xmlns:p14="http://schemas.microsoft.com/office/powerpoint/2010/main" val="348931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Апелляция</a:t>
            </a: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ru-RU" dirty="0">
                <a:latin typeface="Times New Roman" panose="02020603050405020304" pitchFamily="18" charset="0"/>
                <a:ea typeface="Calibri" panose="020F0502020204030204" pitchFamily="34" charset="0"/>
              </a:rPr>
              <a:t>Участник экзамена имеет право подать апелляцию о нарушении Порядка и (или) о несогласии с выставленными баллами в апелляционную комиссию. Апелляционная комиссия не рассматривает апелляции по вопросам содержания и структуры заданий по учебным предметам, а также по вопросам, связанным с оцениванием результатов выполнения заданий КИМ с кратким ответом, с нарушением участником экзамена требований Порядка, с неправильным заполнением бланков и дополнительных бланков.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Апелляционная </a:t>
            </a:r>
            <a:r>
              <a:rPr lang="ru-RU" dirty="0">
                <a:latin typeface="Times New Roman" panose="02020603050405020304" pitchFamily="18" charset="0"/>
                <a:ea typeface="Calibri" panose="020F0502020204030204" pitchFamily="34" charset="0"/>
              </a:rPr>
              <a:t>комиссия не позднее чем за один рабочий день до даты рассмотрения апелляции информирует участников ГИА, подавших апелляции, о времени и месте их рассмотрения.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Обучающийся </a:t>
            </a:r>
            <a:r>
              <a:rPr lang="ru-RU" dirty="0">
                <a:latin typeface="Times New Roman" panose="02020603050405020304" pitchFamily="18" charset="0"/>
                <a:ea typeface="Calibri" panose="020F0502020204030204" pitchFamily="34" charset="0"/>
              </a:rPr>
              <a:t>и (или) его родители (законные представители) при желании присутствуют при рассмотрении апелляции.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Апелляцию </a:t>
            </a:r>
            <a:r>
              <a:rPr lang="ru-RU" dirty="0">
                <a:latin typeface="Times New Roman" panose="02020603050405020304" pitchFamily="18" charset="0"/>
                <a:ea typeface="Calibri" panose="020F0502020204030204" pitchFamily="34" charset="0"/>
              </a:rPr>
              <a:t>о нарушении Порядка участник экзамена подает в день проведения экзамена члену ГЭК, не покидая ППЭ.</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20</a:t>
            </a:fld>
            <a:endParaRPr lang="ru-RU" dirty="0"/>
          </a:p>
        </p:txBody>
      </p:sp>
    </p:spTree>
    <p:extLst>
      <p:ext uri="{BB962C8B-B14F-4D97-AF65-F5344CB8AC3E}">
        <p14:creationId xmlns:p14="http://schemas.microsoft.com/office/powerpoint/2010/main" val="1013230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Апелляция о несогласии с выставленными баллами</a:t>
            </a:r>
            <a:endParaRPr lang="ru-RU" sz="3200" dirty="0"/>
          </a:p>
        </p:txBody>
      </p:sp>
      <p:sp>
        <p:nvSpPr>
          <p:cNvPr id="3" name="Объект 2"/>
          <p:cNvSpPr>
            <a:spLocks noGrp="1"/>
          </p:cNvSpPr>
          <p:nvPr>
            <p:ph idx="1"/>
          </p:nvPr>
        </p:nvSpPr>
        <p:spPr/>
        <p:txBody>
          <a:bodyPr>
            <a:normAutofit fontScale="47500" lnSpcReduction="20000"/>
          </a:bodyPr>
          <a:lstStyle/>
          <a:p>
            <a:pPr marL="0" indent="0">
              <a:buNone/>
            </a:pPr>
            <a:r>
              <a:rPr lang="ru-RU" dirty="0"/>
              <a:t>Р</a:t>
            </a:r>
            <a:r>
              <a:rPr lang="ru-RU" dirty="0" smtClean="0"/>
              <a:t>екомендуемая </a:t>
            </a:r>
            <a:r>
              <a:rPr lang="ru-RU" dirty="0"/>
              <a:t>продолжительность рассмотрения апелляции о несогласии с выставленными баллами, включая разъяснения по оцениванию развернутых ответов (в том числе устных ответов), – не более 20 минут (при необходимости по решению апелляционной комиссии рекомендуемое время может быть увеличено). </a:t>
            </a:r>
            <a:endParaRPr lang="ru-RU" dirty="0" smtClean="0"/>
          </a:p>
          <a:p>
            <a:pPr marL="0" indent="0">
              <a:buNone/>
            </a:pPr>
            <a:r>
              <a:rPr lang="ru-RU" dirty="0" smtClean="0"/>
              <a:t>По </a:t>
            </a:r>
            <a:r>
              <a:rPr lang="ru-RU" dirty="0"/>
              <a:t>результатам рассмотрения апелляции о несогласии с выставленными баллами апелляционная комиссия принимает решение одно из решений: </a:t>
            </a:r>
            <a:endParaRPr lang="ru-RU" dirty="0" smtClean="0"/>
          </a:p>
          <a:p>
            <a:pPr marL="0" indent="0">
              <a:buNone/>
            </a:pPr>
            <a:r>
              <a:rPr lang="ru-RU" dirty="0" smtClean="0"/>
              <a:t>об </a:t>
            </a:r>
            <a:r>
              <a:rPr lang="ru-RU" dirty="0"/>
              <a:t>отклонении апелляции; </a:t>
            </a:r>
            <a:endParaRPr lang="ru-RU" dirty="0" smtClean="0"/>
          </a:p>
          <a:p>
            <a:pPr marL="0" indent="0">
              <a:buNone/>
            </a:pPr>
            <a:r>
              <a:rPr lang="ru-RU" dirty="0" smtClean="0"/>
              <a:t>об </a:t>
            </a:r>
            <a:r>
              <a:rPr lang="ru-RU" dirty="0"/>
              <a:t>удовлетворении апелляции. </a:t>
            </a:r>
          </a:p>
          <a:p>
            <a:pPr marL="0" indent="0">
              <a:buNone/>
            </a:pPr>
            <a:r>
              <a:rPr lang="ru-RU" dirty="0" smtClean="0"/>
              <a:t>При </a:t>
            </a:r>
            <a:r>
              <a:rPr lang="ru-RU" dirty="0"/>
              <a:t>удовлетворении апелляции количество ранее выставленных первичных баллов может измениться как в сторону увеличения, так и в сторону уменьшения либо не измениться в целом. Апелляционная комиссия рассматривает апелляцию о несогласии с выставленными баллами в течение четырех рабочих дней, следующих за днем ее поступления в апелляционную комиссию. В случае удовлетворения апелляции информацию о выявленных технических ошибках и (или) ошибках при проверке экзаменационной работы апелляционная комиссия передает в РЦОИ с целью пересчета результатов ГИА.</a:t>
            </a:r>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21</a:t>
            </a:fld>
            <a:endParaRPr lang="ru-RU" dirty="0"/>
          </a:p>
        </p:txBody>
      </p:sp>
    </p:spTree>
    <p:extLst>
      <p:ext uri="{BB962C8B-B14F-4D97-AF65-F5344CB8AC3E}">
        <p14:creationId xmlns:p14="http://schemas.microsoft.com/office/powerpoint/2010/main" val="17165744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Повторная сдача ГИА</a:t>
            </a:r>
            <a:endParaRPr lang="ru-RU" dirty="0"/>
          </a:p>
        </p:txBody>
      </p:sp>
      <p:sp>
        <p:nvSpPr>
          <p:cNvPr id="3" name="Объект 2"/>
          <p:cNvSpPr>
            <a:spLocks noGrp="1"/>
          </p:cNvSpPr>
          <p:nvPr>
            <p:ph idx="1"/>
          </p:nvPr>
        </p:nvSpPr>
        <p:spPr/>
        <p:txBody>
          <a:bodyPr>
            <a:noAutofit/>
          </a:bodyPr>
          <a:lstStyle/>
          <a:p>
            <a:pPr marL="0" indent="0">
              <a:buNone/>
            </a:pPr>
            <a:r>
              <a:rPr lang="ru-RU" sz="1600" dirty="0" smtClean="0">
                <a:latin typeface="Times New Roman" panose="02020603050405020304" pitchFamily="18" charset="0"/>
                <a:ea typeface="Calibri" panose="020F0502020204030204" pitchFamily="34" charset="0"/>
              </a:rPr>
              <a:t>Участники </a:t>
            </a:r>
            <a:r>
              <a:rPr lang="ru-RU" sz="1600" dirty="0">
                <a:latin typeface="Times New Roman" panose="02020603050405020304" pitchFamily="18" charset="0"/>
                <a:ea typeface="Calibri" panose="020F0502020204030204" pitchFamily="34" charset="0"/>
              </a:rPr>
              <a:t>ГИА, получившие на ГИА неудовлетворительные результаты более чем по двум учебным предметам, либо получившие повторно неудовлетворительный результат по одному или двум учебным предметам на ГИА в резервные сроки (кроме участников ГИА, проходящих ГИА только по обязательным учебным предметам); </a:t>
            </a:r>
            <a:r>
              <a:rPr lang="ru-RU" sz="1600" dirty="0" smtClean="0">
                <a:latin typeface="Times New Roman" panose="02020603050405020304" pitchFamily="18" charset="0"/>
                <a:ea typeface="Calibri" panose="020F0502020204030204" pitchFamily="34" charset="0"/>
              </a:rPr>
              <a:t> </a:t>
            </a:r>
            <a:r>
              <a:rPr lang="ru-RU" sz="1600" dirty="0">
                <a:latin typeface="Times New Roman" panose="02020603050405020304" pitchFamily="18" charset="0"/>
                <a:ea typeface="Calibri" panose="020F0502020204030204" pitchFamily="34" charset="0"/>
              </a:rPr>
              <a:t>участники ГИА, проходящие ГИА только по обязательным учебным предметам, получившие на ГИА неудовлетворительные результаты более чем по одному обязательному учебному предмету, либо получившие повторно неудовлетворительный результат по одному из этих предметов на ГИА в резервные сроки. </a:t>
            </a:r>
            <a:endParaRPr lang="ru-RU" sz="1600" dirty="0" smtClean="0">
              <a:latin typeface="Times New Roman" panose="02020603050405020304" pitchFamily="18" charset="0"/>
              <a:ea typeface="Calibri" panose="020F0502020204030204" pitchFamily="34" charset="0"/>
            </a:endParaRPr>
          </a:p>
          <a:p>
            <a:pPr marL="0" indent="0">
              <a:buNone/>
            </a:pPr>
            <a:r>
              <a:rPr lang="ru-RU" sz="1600" dirty="0" smtClean="0">
                <a:latin typeface="Times New Roman" panose="02020603050405020304" pitchFamily="18" charset="0"/>
                <a:ea typeface="Calibri" panose="020F0502020204030204" pitchFamily="34" charset="0"/>
              </a:rPr>
              <a:t> </a:t>
            </a:r>
            <a:r>
              <a:rPr lang="ru-RU" sz="1600" dirty="0">
                <a:latin typeface="Times New Roman" panose="02020603050405020304" pitchFamily="18" charset="0"/>
                <a:ea typeface="Calibri" panose="020F0502020204030204" pitchFamily="34" charset="0"/>
              </a:rPr>
              <a:t>Заявления об участии в ГИА в дополнительный период не позднее чем за две недели до начала указанного периода подаются лицами, указанными в подпунктах 1-4, лично при предъявлении документов, удостоверяющих личность, или их родителями (законными представителями) при предъявлении документов, удостоверяющих личность, или уполномоченными лицами при предъявлении документов, удостоверяющих личность, и доверенности в образовательные организации.</a:t>
            </a:r>
            <a:endParaRPr lang="ru-RU" sz="1600"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22</a:t>
            </a:fld>
            <a:endParaRPr lang="ru-RU" dirty="0"/>
          </a:p>
        </p:txBody>
      </p:sp>
    </p:spTree>
    <p:extLst>
      <p:ext uri="{BB962C8B-B14F-4D97-AF65-F5344CB8AC3E}">
        <p14:creationId xmlns:p14="http://schemas.microsoft.com/office/powerpoint/2010/main" val="22266056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 прошедшие ГИА</a:t>
            </a:r>
            <a:endParaRPr lang="ru-RU" dirty="0"/>
          </a:p>
        </p:txBody>
      </p:sp>
      <p:sp>
        <p:nvSpPr>
          <p:cNvPr id="3" name="Объект 2"/>
          <p:cNvSpPr>
            <a:spLocks noGrp="1"/>
          </p:cNvSpPr>
          <p:nvPr>
            <p:ph idx="1"/>
          </p:nvPr>
        </p:nvSpPr>
        <p:spPr/>
        <p:txBody>
          <a:bodyPr>
            <a:normAutofit fontScale="40000" lnSpcReduction="20000"/>
          </a:bodyPr>
          <a:lstStyle/>
          <a:p>
            <a:pPr marL="0" indent="0">
              <a:buNone/>
            </a:pPr>
            <a:r>
              <a:rPr lang="ru-RU" dirty="0">
                <a:latin typeface="Times New Roman" panose="02020603050405020304" pitchFamily="18" charset="0"/>
                <a:ea typeface="Calibri" panose="020F0502020204030204" pitchFamily="34" charset="0"/>
              </a:rPr>
              <a:t>Участникам ГИА, не прошедшим ГИА, в том числе участникам ГИА, чьи результаты ГИА по сдаваемым учебным предметам в дополнительном периоде и (или) резервные сроки дополнительного периода были аннулированы по решению председателя ГЭК в случае выявления фактов нарушения Порядка участниками ГИА, а также участникам ГИА, получившим на ГИА неудовлетворительные результаты более чем по двум учебным предметам, либо получившим повторно неудовлетворительный результат по одному или двум учебным предметам на ГИА в резервные сроки дополнительного периода, предоставляется право повторно пройти ГИА по соответствующему учебному предмету (соответствующим учебным предметам) не ранее чем в следующем году.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Указанные </a:t>
            </a:r>
            <a:r>
              <a:rPr lang="ru-RU" dirty="0">
                <a:latin typeface="Times New Roman" panose="02020603050405020304" pitchFamily="18" charset="0"/>
                <a:ea typeface="Calibri" panose="020F0502020204030204" pitchFamily="34" charset="0"/>
              </a:rPr>
              <a:t>участники ГИА вправе изменить учебные предметы по выбору для повторного прохождения ГИА в следующем году. </a:t>
            </a:r>
            <a:endParaRPr lang="ru-RU" dirty="0" smtClean="0">
              <a:latin typeface="Times New Roman" panose="02020603050405020304" pitchFamily="18" charset="0"/>
              <a:ea typeface="Calibri" panose="020F0502020204030204" pitchFamily="34" charset="0"/>
            </a:endParaRPr>
          </a:p>
          <a:p>
            <a:pPr marL="0" indent="0">
              <a:buNone/>
            </a:pPr>
            <a:r>
              <a:rPr lang="ru-RU" dirty="0" smtClean="0">
                <a:latin typeface="Times New Roman" panose="02020603050405020304" pitchFamily="18" charset="0"/>
                <a:ea typeface="Calibri" panose="020F0502020204030204" pitchFamily="34" charset="0"/>
              </a:rPr>
              <a:t>Участникам </a:t>
            </a:r>
            <a:r>
              <a:rPr lang="ru-RU" dirty="0">
                <a:latin typeface="Times New Roman" panose="02020603050405020304" pitchFamily="18" charset="0"/>
                <a:ea typeface="Calibri" panose="020F0502020204030204" pitchFamily="34" charset="0"/>
              </a:rPr>
              <a:t>ГИА, проходящим ГИА только по обязательным учебным предметам, не прошедшим ГИА, в том числе участникам ГИА, чьи результаты ГИА по обязательным учебным предметам в дополнительном периоде и (или) резервные сроки дополнительного периода были аннулированы по решению председателя ГЭК в случае выявления фактов нарушения Порядка участниками ГИА, а также участникам ГИА, получившим на ГИА неудовлетворительные результаты более чем по одному обязательному учебному предмету, либо получившим повторно неудовлетворительный результат по одному из этих предметов на ГИА в резервные сроки дополнительного периода, предоставляется право повторно пройти ГИА по соответствующему учебному предмету (соответствующим учебным предметам) не ранее чем в следующем году.</a:t>
            </a:r>
            <a:endParaRPr lang="ru-RU" dirty="0"/>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23</a:t>
            </a:fld>
            <a:endParaRPr lang="ru-RU" dirty="0"/>
          </a:p>
        </p:txBody>
      </p:sp>
    </p:spTree>
    <p:extLst>
      <p:ext uri="{BB962C8B-B14F-4D97-AF65-F5344CB8AC3E}">
        <p14:creationId xmlns:p14="http://schemas.microsoft.com/office/powerpoint/2010/main" val="29171069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2824141427"/>
              </p:ext>
            </p:extLst>
          </p:nvPr>
        </p:nvGraphicFramePr>
        <p:xfrm>
          <a:off x="150349" y="848777"/>
          <a:ext cx="5328592" cy="3960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Заголовок 1"/>
          <p:cNvSpPr>
            <a:spLocks noGrp="1" noChangeArrowheads="1"/>
          </p:cNvSpPr>
          <p:nvPr>
            <p:ph type="title"/>
          </p:nvPr>
        </p:nvSpPr>
        <p:spPr>
          <a:xfrm>
            <a:off x="1043608" y="51471"/>
            <a:ext cx="6250532" cy="1080120"/>
          </a:xfrm>
        </p:spPr>
        <p:txBody>
          <a:bodyPr>
            <a:noAutofit/>
          </a:bodyPr>
          <a:lstStyle/>
          <a:p>
            <a:r>
              <a:rPr lang="ru-RU" altLang="ru-RU" sz="3200" b="1" cap="all" spc="-100" dirty="0">
                <a:solidFill>
                  <a:srgbClr val="00A6EB"/>
                </a:solidFill>
                <a:latin typeface="Times New Roman" panose="02020603050405020304" pitchFamily="18" charset="0"/>
                <a:cs typeface="Times New Roman" panose="02020603050405020304" pitchFamily="18" charset="0"/>
              </a:rPr>
              <a:t>А</a:t>
            </a:r>
            <a:r>
              <a:rPr lang="ru-RU" altLang="ru-RU" sz="2800" b="1" cap="all" spc="-100" dirty="0">
                <a:solidFill>
                  <a:srgbClr val="00A6EB"/>
                </a:solidFill>
                <a:latin typeface="Times New Roman" panose="02020603050405020304" pitchFamily="18" charset="0"/>
                <a:cs typeface="Times New Roman" panose="02020603050405020304" pitchFamily="18" charset="0"/>
              </a:rPr>
              <a:t>ттестат об основном общем образовании</a:t>
            </a:r>
          </a:p>
        </p:txBody>
      </p:sp>
      <p:sp>
        <p:nvSpPr>
          <p:cNvPr id="7" name="Прямоугольник 6"/>
          <p:cNvSpPr/>
          <p:nvPr/>
        </p:nvSpPr>
        <p:spPr>
          <a:xfrm>
            <a:off x="5539630" y="1261289"/>
            <a:ext cx="3509020" cy="3631763"/>
          </a:xfrm>
          <a:prstGeom prst="rect">
            <a:avLst/>
          </a:prstGeom>
        </p:spPr>
        <p:txBody>
          <a:bodyPr wrap="square">
            <a:spAutoFit/>
          </a:bodyPr>
          <a:lstStyle/>
          <a:p>
            <a:r>
              <a:rPr lang="ru-RU" dirty="0">
                <a:solidFill>
                  <a:srgbClr val="000000"/>
                </a:solidFill>
                <a:latin typeface="Times New Roman" panose="02020603050405020304" pitchFamily="18" charset="0"/>
                <a:cs typeface="Times New Roman" panose="02020603050405020304" pitchFamily="18" charset="0"/>
              </a:rPr>
              <a:t>Русский язык: 15</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Математика</a:t>
            </a:r>
            <a:r>
              <a:rPr lang="ru-RU" dirty="0">
                <a:solidFill>
                  <a:srgbClr val="000000"/>
                </a:solidFill>
                <a:latin typeface="Times New Roman" panose="02020603050405020304" pitchFamily="18" charset="0"/>
                <a:cs typeface="Times New Roman" panose="02020603050405020304" pitchFamily="18" charset="0"/>
              </a:rPr>
              <a:t>: 8 (</a:t>
            </a:r>
            <a:r>
              <a:rPr lang="ru-RU" sz="1400" i="1" dirty="0">
                <a:solidFill>
                  <a:srgbClr val="000000"/>
                </a:solidFill>
                <a:latin typeface="Times New Roman" panose="02020603050405020304" pitchFamily="18" charset="0"/>
                <a:cs typeface="Times New Roman" panose="02020603050405020304" pitchFamily="18" charset="0"/>
              </a:rPr>
              <a:t>не менее 2 баллов из 8 получено за выполнение заданий по геометрии</a:t>
            </a:r>
            <a:r>
              <a:rPr lang="ru-RU" dirty="0">
                <a:solidFill>
                  <a:srgbClr val="000000"/>
                </a:solidFill>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Физика</a:t>
            </a:r>
            <a:r>
              <a:rPr lang="ru-RU" dirty="0">
                <a:solidFill>
                  <a:srgbClr val="000000"/>
                </a:solidFill>
                <a:latin typeface="Times New Roman" panose="02020603050405020304" pitchFamily="18" charset="0"/>
                <a:cs typeface="Times New Roman" panose="02020603050405020304" pitchFamily="18" charset="0"/>
              </a:rPr>
              <a:t>: </a:t>
            </a:r>
            <a:r>
              <a:rPr lang="ru-RU" dirty="0" smtClean="0">
                <a:solidFill>
                  <a:srgbClr val="000000"/>
                </a:solidFill>
                <a:latin typeface="Times New Roman" panose="02020603050405020304" pitchFamily="18" charset="0"/>
                <a:cs typeface="Times New Roman" panose="02020603050405020304" pitchFamily="18" charset="0"/>
              </a:rPr>
              <a:t>10</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Обществознание</a:t>
            </a:r>
            <a:r>
              <a:rPr lang="ru-RU" dirty="0">
                <a:solidFill>
                  <a:srgbClr val="000000"/>
                </a:solidFill>
                <a:latin typeface="Times New Roman" panose="02020603050405020304" pitchFamily="18" charset="0"/>
                <a:cs typeface="Times New Roman" panose="02020603050405020304" pitchFamily="18" charset="0"/>
              </a:rPr>
              <a:t>: 14</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Литература</a:t>
            </a:r>
            <a:r>
              <a:rPr lang="ru-RU" dirty="0">
                <a:latin typeface="Times New Roman" panose="02020603050405020304" pitchFamily="18" charset="0"/>
                <a:cs typeface="Times New Roman" panose="02020603050405020304" pitchFamily="18" charset="0"/>
              </a:rPr>
              <a:t>: 16</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Химия</a:t>
            </a:r>
            <a:r>
              <a:rPr lang="ru-RU" dirty="0">
                <a:solidFill>
                  <a:srgbClr val="000000"/>
                </a:solidFill>
                <a:latin typeface="Times New Roman" panose="02020603050405020304" pitchFamily="18" charset="0"/>
                <a:cs typeface="Times New Roman" panose="02020603050405020304" pitchFamily="18" charset="0"/>
              </a:rPr>
              <a:t>: 10</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Информатика</a:t>
            </a:r>
            <a:r>
              <a:rPr lang="ru-RU" dirty="0">
                <a:solidFill>
                  <a:srgbClr val="000000"/>
                </a:solidFill>
                <a:latin typeface="Times New Roman" panose="02020603050405020304" pitchFamily="18" charset="0"/>
                <a:cs typeface="Times New Roman" panose="02020603050405020304" pitchFamily="18" charset="0"/>
              </a:rPr>
              <a:t>: 5</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География</a:t>
            </a:r>
            <a:r>
              <a:rPr lang="ru-RU" dirty="0">
                <a:solidFill>
                  <a:srgbClr val="000000"/>
                </a:solidFill>
                <a:latin typeface="Times New Roman" panose="02020603050405020304" pitchFamily="18" charset="0"/>
                <a:cs typeface="Times New Roman" panose="02020603050405020304" pitchFamily="18" charset="0"/>
              </a:rPr>
              <a:t>: 12</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Биология</a:t>
            </a:r>
            <a:r>
              <a:rPr lang="ru-RU" dirty="0">
                <a:solidFill>
                  <a:srgbClr val="000000"/>
                </a:solidFill>
                <a:latin typeface="Times New Roman" panose="02020603050405020304" pitchFamily="18" charset="0"/>
                <a:cs typeface="Times New Roman" panose="02020603050405020304" pitchFamily="18" charset="0"/>
              </a:rPr>
              <a:t>: 13</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История</a:t>
            </a:r>
            <a:r>
              <a:rPr lang="ru-RU" dirty="0">
                <a:solidFill>
                  <a:srgbClr val="000000"/>
                </a:solidFill>
                <a:latin typeface="Times New Roman" panose="02020603050405020304" pitchFamily="18" charset="0"/>
                <a:cs typeface="Times New Roman" panose="02020603050405020304" pitchFamily="18" charset="0"/>
              </a:rPr>
              <a:t>: 11</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solidFill>
                  <a:srgbClr val="000000"/>
                </a:solidFill>
                <a:latin typeface="Times New Roman" panose="02020603050405020304" pitchFamily="18" charset="0"/>
                <a:cs typeface="Times New Roman" panose="02020603050405020304" pitchFamily="18" charset="0"/>
              </a:rPr>
              <a:t>Английский язык: </a:t>
            </a:r>
            <a:r>
              <a:rPr lang="ru-RU" dirty="0">
                <a:solidFill>
                  <a:srgbClr val="000000"/>
                </a:solidFill>
                <a:latin typeface="Times New Roman" panose="02020603050405020304" pitchFamily="18" charset="0"/>
                <a:cs typeface="Times New Roman" panose="02020603050405020304" pitchFamily="18" charset="0"/>
              </a:rPr>
              <a:t>29</a:t>
            </a:r>
            <a:endParaRPr lang="ru-RU" dirty="0">
              <a:latin typeface="Times New Roman" panose="02020603050405020304" pitchFamily="18" charset="0"/>
              <a:cs typeface="Times New Roman" panose="02020603050405020304" pitchFamily="18" charset="0"/>
            </a:endParaRPr>
          </a:p>
        </p:txBody>
      </p:sp>
      <p:sp>
        <p:nvSpPr>
          <p:cNvPr id="9" name="TextBox 8"/>
          <p:cNvSpPr txBox="1"/>
          <p:nvPr/>
        </p:nvSpPr>
        <p:spPr>
          <a:xfrm>
            <a:off x="6275227" y="964557"/>
            <a:ext cx="2548390" cy="369332"/>
          </a:xfrm>
          <a:prstGeom prst="rect">
            <a:avLst/>
          </a:prstGeom>
          <a:noFill/>
        </p:spPr>
        <p:txBody>
          <a:bodyPr wrap="none" rtlCol="0">
            <a:spAutoFit/>
          </a:bodyPr>
          <a:lstStyle/>
          <a:p>
            <a:r>
              <a:rPr lang="ru-RU" b="1" dirty="0" smtClean="0">
                <a:latin typeface="Times New Roman" panose="02020603050405020304" pitchFamily="18" charset="0"/>
                <a:cs typeface="Times New Roman" panose="02020603050405020304" pitchFamily="18" charset="0"/>
              </a:rPr>
              <a:t>Минимальные баллы:</a:t>
            </a:r>
            <a:endParaRPr lang="ru-RU" b="1" dirty="0">
              <a:latin typeface="Times New Roman" panose="02020603050405020304" pitchFamily="18" charset="0"/>
              <a:cs typeface="Times New Roman" panose="02020603050405020304" pitchFamily="18" charset="0"/>
            </a:endParaRPr>
          </a:p>
        </p:txBody>
      </p:sp>
      <p:sp>
        <p:nvSpPr>
          <p:cNvPr id="13" name="Скругленная прямоугольная выноска 12"/>
          <p:cNvSpPr/>
          <p:nvPr/>
        </p:nvSpPr>
        <p:spPr>
          <a:xfrm>
            <a:off x="150348" y="4007130"/>
            <a:ext cx="4349643" cy="919057"/>
          </a:xfrm>
          <a:prstGeom prst="wedgeRoundRectCallout">
            <a:avLst>
              <a:gd name="adj1" fmla="val -21327"/>
              <a:gd name="adj2" fmla="val -9936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Перевод баллов в оценку: для каждого предмета – своя шкала перевода</a:t>
            </a:r>
            <a:endParaRPr lang="ru-RU" dirty="0"/>
          </a:p>
        </p:txBody>
      </p:sp>
    </p:spTree>
    <p:extLst>
      <p:ext uri="{BB962C8B-B14F-4D97-AF65-F5344CB8AC3E}">
        <p14:creationId xmlns:p14="http://schemas.microsoft.com/office/powerpoint/2010/main" val="39751073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Аттестат</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В аттестат идут отметки за курс основной школы ( по всем оцениваемым предметам с 5 по 9 классы).</a:t>
            </a:r>
            <a:endParaRPr lang="ru-RU" dirty="0"/>
          </a:p>
          <a:p>
            <a:pPr marL="0" indent="0">
              <a:buNone/>
            </a:pPr>
            <a:r>
              <a:rPr lang="ru-RU" dirty="0"/>
              <a:t>Выпускник 9 класса получает аттестат особого образца, если одновременно выполняет следующие условия</a:t>
            </a:r>
            <a:r>
              <a:rPr lang="ru-RU" dirty="0" smtClean="0"/>
              <a:t>:</a:t>
            </a:r>
            <a:endParaRPr lang="ru-RU" dirty="0"/>
          </a:p>
          <a:p>
            <a:pPr marL="0" indent="0">
              <a:buNone/>
            </a:pPr>
            <a:r>
              <a:rPr lang="ru-RU" dirty="0"/>
              <a:t>Завершил обучение по образовательным программам основного общего образования.</a:t>
            </a:r>
          </a:p>
          <a:p>
            <a:pPr marL="0" indent="0">
              <a:buNone/>
            </a:pPr>
            <a:r>
              <a:rPr lang="ru-RU" dirty="0"/>
              <a:t>Успешно прошёл государственную итоговую аттестацию (набрал по сдаваемым учебным предметам минимальное количество первичных баллов, без учёта результатов, полученных при прохождении повторной аттестации).</a:t>
            </a:r>
          </a:p>
          <a:p>
            <a:pPr marL="0" indent="0">
              <a:buNone/>
            </a:pPr>
            <a:r>
              <a:rPr lang="ru-RU" dirty="0"/>
              <a:t>Имеет итоговые отметки «отлично» по всем учебным предметам учебного плана, </a:t>
            </a:r>
            <a:r>
              <a:rPr lang="ru-RU" dirty="0" err="1"/>
              <a:t>изучавшимся</a:t>
            </a:r>
            <a:r>
              <a:rPr lang="ru-RU" dirty="0"/>
              <a:t> на уровне основного общего образования.</a:t>
            </a:r>
          </a:p>
        </p:txBody>
      </p:sp>
      <p:sp>
        <p:nvSpPr>
          <p:cNvPr id="4" name="Нижний колонтитул 3"/>
          <p:cNvSpPr>
            <a:spLocks noGrp="1"/>
          </p:cNvSpPr>
          <p:nvPr>
            <p:ph type="ftr" sz="quarter" idx="11"/>
          </p:nvPr>
        </p:nvSpPr>
        <p:spPr/>
        <p:txBody>
          <a:bodyPr/>
          <a:lstStyle/>
          <a:p>
            <a:r>
              <a:rPr lang="ru-RU" smtClean="0"/>
              <a:t>ОБРАЗЕЦ КОЛОНТИТУЛА</a:t>
            </a:r>
            <a:endParaRPr lang="ru-RU" dirty="0"/>
          </a:p>
        </p:txBody>
      </p:sp>
      <p:sp>
        <p:nvSpPr>
          <p:cNvPr id="5" name="Номер слайда 4"/>
          <p:cNvSpPr>
            <a:spLocks noGrp="1"/>
          </p:cNvSpPr>
          <p:nvPr>
            <p:ph type="sldNum" sz="quarter" idx="12"/>
          </p:nvPr>
        </p:nvSpPr>
        <p:spPr/>
        <p:txBody>
          <a:bodyPr/>
          <a:lstStyle/>
          <a:p>
            <a:fld id="{C298679E-82F6-4E54-AA78-2A3A47ECD14E}" type="slidenum">
              <a:rPr lang="ru-RU" smtClean="0"/>
              <a:pPr/>
              <a:t>25</a:t>
            </a:fld>
            <a:endParaRPr lang="ru-RU" dirty="0"/>
          </a:p>
        </p:txBody>
      </p:sp>
    </p:spTree>
    <p:extLst>
      <p:ext uri="{BB962C8B-B14F-4D97-AF65-F5344CB8AC3E}">
        <p14:creationId xmlns:p14="http://schemas.microsoft.com/office/powerpoint/2010/main" val="14637943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395536" y="254162"/>
            <a:ext cx="8395219" cy="584775"/>
          </a:xfrm>
          <a:prstGeom prst="rect">
            <a:avLst/>
          </a:prstGeom>
        </p:spPr>
        <p:txBody>
          <a:bodyPr wrap="square">
            <a:spAutoFit/>
          </a:bodyPr>
          <a:lstStyle/>
          <a:p>
            <a:pPr algn="ctr">
              <a:defRPr/>
            </a:pPr>
            <a:r>
              <a:rPr lang="ru-RU" sz="3200" b="1" dirty="0">
                <a:solidFill>
                  <a:srgbClr val="C00000"/>
                </a:solidFill>
                <a:latin typeface="Times New Roman" panose="02020603050405020304" pitchFamily="18" charset="0"/>
                <a:cs typeface="Times New Roman" panose="02020603050405020304" pitchFamily="18" charset="0"/>
              </a:rPr>
              <a:t>Ресурсы для подготовки к ГИА</a:t>
            </a:r>
          </a:p>
        </p:txBody>
      </p:sp>
      <p:sp>
        <p:nvSpPr>
          <p:cNvPr id="4" name="Прямоугольник 3"/>
          <p:cNvSpPr/>
          <p:nvPr/>
        </p:nvSpPr>
        <p:spPr>
          <a:xfrm>
            <a:off x="6660232" y="1707654"/>
            <a:ext cx="2304256" cy="1107996"/>
          </a:xfrm>
          <a:prstGeom prst="rect">
            <a:avLst/>
          </a:prstGeom>
        </p:spPr>
        <p:txBody>
          <a:bodyPr wrap="square">
            <a:spAutoFit/>
          </a:bodyPr>
          <a:lstStyle/>
          <a:p>
            <a:r>
              <a:rPr lang="en-US" sz="2400" dirty="0">
                <a:hlinkClick r:id="rId2"/>
              </a:rPr>
              <a:t>https://fipi.ru</a:t>
            </a:r>
            <a:r>
              <a:rPr lang="en-US" sz="2400" dirty="0" smtClean="0">
                <a:hlinkClick r:id="rId2"/>
              </a:rPr>
              <a:t>/</a:t>
            </a:r>
            <a:endParaRPr lang="ru-RU" sz="2400" dirty="0" smtClean="0"/>
          </a:p>
          <a:p>
            <a:pPr algn="ctr"/>
            <a:endParaRPr lang="ru-RU" sz="2400" dirty="0" smtClean="0"/>
          </a:p>
          <a:p>
            <a:endParaRPr lang="ru-RU"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5501" y="915566"/>
            <a:ext cx="6483206" cy="3960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2139702"/>
            <a:ext cx="1447255" cy="8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4452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Нижний колонтитул 1"/>
          <p:cNvSpPr>
            <a:spLocks noGrp="1"/>
          </p:cNvSpPr>
          <p:nvPr>
            <p:ph type="ftr" sz="quarter" idx="11"/>
          </p:nvPr>
        </p:nvSpPr>
        <p:spPr/>
        <p:txBody>
          <a:bodyPr/>
          <a:lstStyle/>
          <a:p>
            <a:r>
              <a:rPr lang="ru-RU"/>
              <a:t>ОБРАЗЕЦ КОЛОНТИТУЛА</a:t>
            </a:r>
            <a:endParaRPr lang="ru-RU" dirty="0"/>
          </a:p>
        </p:txBody>
      </p:sp>
      <p:sp>
        <p:nvSpPr>
          <p:cNvPr id="3" name="Номер слайда 2"/>
          <p:cNvSpPr>
            <a:spLocks noGrp="1"/>
          </p:cNvSpPr>
          <p:nvPr>
            <p:ph type="sldNum" sz="quarter" idx="12"/>
          </p:nvPr>
        </p:nvSpPr>
        <p:spPr/>
        <p:txBody>
          <a:bodyPr/>
          <a:lstStyle/>
          <a:p>
            <a:fld id="{C298679E-82F6-4E54-AA78-2A3A47ECD14E}" type="slidenum">
              <a:rPr lang="ru-RU" smtClean="0"/>
              <a:pPr/>
              <a:t>27</a:t>
            </a:fld>
            <a:endParaRPr lang="ru-RU"/>
          </a:p>
        </p:txBody>
      </p:sp>
      <p:pic>
        <p:nvPicPr>
          <p:cNvPr id="9" name="Рисунок 8">
            <a:extLst>
              <a:ext uri="{FF2B5EF4-FFF2-40B4-BE49-F238E27FC236}">
                <a16:creationId xmlns:a16="http://schemas.microsoft.com/office/drawing/2014/main" id="{2D31EA20-67C3-4992-B0EE-2E4922FFF3AB}"/>
              </a:ext>
            </a:extLst>
          </p:cNvPr>
          <p:cNvPicPr>
            <a:picLocks noChangeAspect="1"/>
          </p:cNvPicPr>
          <p:nvPr/>
        </p:nvPicPr>
        <p:blipFill rotWithShape="1">
          <a:blip r:embed="rId2"/>
          <a:srcRect l="16139" t="12200" r="16926" b="5201"/>
          <a:stretch/>
        </p:blipFill>
        <p:spPr>
          <a:xfrm>
            <a:off x="2184029" y="88068"/>
            <a:ext cx="6959971" cy="4831039"/>
          </a:xfrm>
          <a:prstGeom prst="rect">
            <a:avLst/>
          </a:prstGeom>
        </p:spPr>
      </p:pic>
      <p:sp>
        <p:nvSpPr>
          <p:cNvPr id="15" name="Прямоугольник 14">
            <a:extLst>
              <a:ext uri="{FF2B5EF4-FFF2-40B4-BE49-F238E27FC236}">
                <a16:creationId xmlns:a16="http://schemas.microsoft.com/office/drawing/2014/main" id="{3CED37AB-B6A3-4038-BE86-6DA58CFC5265}"/>
              </a:ext>
            </a:extLst>
          </p:cNvPr>
          <p:cNvSpPr/>
          <p:nvPr/>
        </p:nvSpPr>
        <p:spPr>
          <a:xfrm>
            <a:off x="-19367" y="1587652"/>
            <a:ext cx="2895600" cy="2677656"/>
          </a:xfrm>
          <a:prstGeom prst="rect">
            <a:avLst/>
          </a:prstGeom>
        </p:spPr>
        <p:txBody>
          <a:bodyPr wrap="square">
            <a:spAutoFit/>
          </a:bodyPr>
          <a:lstStyle/>
          <a:p>
            <a:pPr>
              <a:defRPr/>
            </a:pPr>
            <a:r>
              <a:rPr lang="ru-RU" sz="2800" b="1" dirty="0">
                <a:solidFill>
                  <a:srgbClr val="C00000"/>
                </a:solidFill>
                <a:latin typeface="Times New Roman" panose="02020603050405020304" pitchFamily="18" charset="0"/>
                <a:cs typeface="Times New Roman" panose="02020603050405020304" pitchFamily="18" charset="0"/>
              </a:rPr>
              <a:t>Ресурсы для подготовки </a:t>
            </a:r>
            <a:endParaRPr lang="ru-RU" sz="2800" b="1" dirty="0" smtClean="0">
              <a:solidFill>
                <a:srgbClr val="C00000"/>
              </a:solidFill>
              <a:latin typeface="Times New Roman" panose="02020603050405020304" pitchFamily="18" charset="0"/>
              <a:cs typeface="Times New Roman" panose="02020603050405020304" pitchFamily="18" charset="0"/>
            </a:endParaRPr>
          </a:p>
          <a:p>
            <a:pPr>
              <a:defRPr/>
            </a:pPr>
            <a:r>
              <a:rPr lang="ru-RU" sz="2800" b="1" dirty="0" smtClean="0">
                <a:solidFill>
                  <a:srgbClr val="C00000"/>
                </a:solidFill>
                <a:latin typeface="Times New Roman" panose="02020603050405020304" pitchFamily="18" charset="0"/>
                <a:cs typeface="Times New Roman" panose="02020603050405020304" pitchFamily="18" charset="0"/>
              </a:rPr>
              <a:t>к ГИА</a:t>
            </a:r>
          </a:p>
          <a:p>
            <a:pPr>
              <a:defRPr/>
            </a:pPr>
            <a:endParaRPr lang="ru-RU" sz="2800" b="1" dirty="0">
              <a:solidFill>
                <a:srgbClr val="C00000"/>
              </a:solidFill>
              <a:latin typeface="Times New Roman" panose="02020603050405020304" pitchFamily="18" charset="0"/>
              <a:cs typeface="Times New Roman" panose="02020603050405020304" pitchFamily="18" charset="0"/>
            </a:endParaRPr>
          </a:p>
          <a:p>
            <a:pPr algn="ctr">
              <a:defRPr/>
            </a:pPr>
            <a:endParaRPr lang="ru-RU" sz="2800" b="1" dirty="0" smtClean="0">
              <a:solidFill>
                <a:srgbClr val="C00000"/>
              </a:solidFill>
              <a:latin typeface="Times New Roman" panose="02020603050405020304" pitchFamily="18" charset="0"/>
              <a:cs typeface="Times New Roman" panose="02020603050405020304" pitchFamily="18" charset="0"/>
            </a:endParaRPr>
          </a:p>
          <a:p>
            <a:pPr algn="ctr">
              <a:defRPr/>
            </a:pPr>
            <a:endParaRPr lang="ru-RU" sz="28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1851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Заголовок 1"/>
          <p:cNvSpPr>
            <a:spLocks noGrp="1" noChangeArrowheads="1"/>
          </p:cNvSpPr>
          <p:nvPr>
            <p:ph type="title"/>
          </p:nvPr>
        </p:nvSpPr>
        <p:spPr>
          <a:xfrm>
            <a:off x="323528" y="124650"/>
            <a:ext cx="8640960" cy="862924"/>
          </a:xfrm>
        </p:spPr>
        <p:txBody>
          <a:bodyPr>
            <a:noAutofit/>
          </a:bodyPr>
          <a:lstStyle/>
          <a:p>
            <a:r>
              <a:rPr lang="ru-RU" altLang="ru-RU" sz="3600" b="1" cap="all" spc="-100" dirty="0" smtClean="0">
                <a:solidFill>
                  <a:srgbClr val="FF0000"/>
                </a:solidFill>
                <a:latin typeface="Times New Roman" panose="02020603050405020304" pitchFamily="18" charset="0"/>
                <a:ea typeface="+mn-ea"/>
                <a:cs typeface="Times New Roman" panose="02020603050405020304" pitchFamily="18" charset="0"/>
              </a:rPr>
              <a:t>Ресурсы для подготовки к ОГЭ:</a:t>
            </a:r>
            <a:endParaRPr lang="ru-RU" altLang="ru-RU" sz="3600" b="1" cap="all" spc="-100"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3" name="Объект 2"/>
          <p:cNvGraphicFramePr>
            <a:graphicFrameLocks noGrp="1"/>
          </p:cNvGraphicFramePr>
          <p:nvPr>
            <p:ph idx="1"/>
            <p:extLst>
              <p:ext uri="{D42A27DB-BD31-4B8C-83A1-F6EECF244321}">
                <p14:modId xmlns:p14="http://schemas.microsoft.com/office/powerpoint/2010/main" val="2552768112"/>
              </p:ext>
            </p:extLst>
          </p:nvPr>
        </p:nvGraphicFramePr>
        <p:xfrm>
          <a:off x="3131840" y="2139703"/>
          <a:ext cx="3024336" cy="1613736"/>
        </p:xfrm>
        <a:graphic>
          <a:graphicData uri="http://schemas.openxmlformats.org/drawingml/2006/table">
            <a:tbl>
              <a:tblPr firstRow="1" bandRow="1">
                <a:tableStyleId>{5DA37D80-6434-44D0-A028-1B22A696006F}</a:tableStyleId>
              </a:tblPr>
              <a:tblGrid>
                <a:gridCol w="266853">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165195">
                  <a:extLst>
                    <a:ext uri="{9D8B030D-6E8A-4147-A177-3AD203B41FA5}">
                      <a16:colId xmlns:a16="http://schemas.microsoft.com/office/drawing/2014/main" val="20005"/>
                    </a:ext>
                  </a:extLst>
                </a:gridCol>
              </a:tblGrid>
              <a:tr h="313339">
                <a:tc>
                  <a:txBody>
                    <a:bodyPr/>
                    <a:lstStyle/>
                    <a:p>
                      <a:endParaRPr lang="ru-RU" dirty="0"/>
                    </a:p>
                  </a:txBody>
                  <a:tcPr marL="68580" marR="68580" marT="34290" marB="34290"/>
                </a:tc>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dirty="0"/>
                    </a:p>
                  </a:txBody>
                  <a:tcPr marL="68580" marR="68580" marT="34290" marB="34290"/>
                </a:tc>
                <a:tc>
                  <a:txBody>
                    <a:bodyPr/>
                    <a:lstStyle/>
                    <a:p>
                      <a:endParaRPr lang="ru-RU"/>
                    </a:p>
                  </a:txBody>
                  <a:tcPr marL="68580" marR="68580" marT="34290" marB="34290"/>
                </a:tc>
                <a:extLst>
                  <a:ext uri="{0D108BD9-81ED-4DB2-BD59-A6C34878D82A}">
                    <a16:rowId xmlns:a16="http://schemas.microsoft.com/office/drawing/2014/main" val="10000"/>
                  </a:ext>
                </a:extLst>
              </a:tr>
              <a:tr h="635418">
                <a:tc>
                  <a:txBody>
                    <a:bodyPr/>
                    <a:lstStyle/>
                    <a:p>
                      <a:endParaRPr lang="ru-RU" dirty="0"/>
                    </a:p>
                  </a:txBody>
                  <a:tcPr marL="68580" marR="68580" marT="34290" marB="34290"/>
                </a:tc>
                <a:tc>
                  <a:txBody>
                    <a:bodyPr/>
                    <a:lstStyle/>
                    <a:p>
                      <a:endParaRPr lang="ru-RU"/>
                    </a:p>
                  </a:txBody>
                  <a:tcPr marL="68580" marR="68580" marT="34290" marB="34290"/>
                </a:tc>
                <a:tc>
                  <a:txBody>
                    <a:bodyPr/>
                    <a:lstStyle/>
                    <a:p>
                      <a:endParaRPr lang="ru-RU" dirty="0"/>
                    </a:p>
                  </a:txBody>
                  <a:tcPr marL="68580" marR="68580" marT="34290" marB="34290"/>
                </a:tc>
                <a:tc>
                  <a:txBody>
                    <a:bodyPr/>
                    <a:lstStyle/>
                    <a:p>
                      <a:endParaRPr lang="ru-RU"/>
                    </a:p>
                  </a:txBody>
                  <a:tcPr marL="68580" marR="68580" marT="34290" marB="34290"/>
                </a:tc>
                <a:tc>
                  <a:txBody>
                    <a:bodyPr/>
                    <a:lstStyle/>
                    <a:p>
                      <a:endParaRPr lang="ru-RU" dirty="0"/>
                    </a:p>
                  </a:txBody>
                  <a:tcPr marL="68580" marR="68580" marT="34290" marB="34290"/>
                </a:tc>
                <a:tc>
                  <a:txBody>
                    <a:bodyPr/>
                    <a:lstStyle/>
                    <a:p>
                      <a:endParaRPr lang="ru-RU"/>
                    </a:p>
                  </a:txBody>
                  <a:tcPr marL="68580" marR="68580" marT="34290" marB="34290"/>
                </a:tc>
                <a:extLst>
                  <a:ext uri="{0D108BD9-81ED-4DB2-BD59-A6C34878D82A}">
                    <a16:rowId xmlns:a16="http://schemas.microsoft.com/office/drawing/2014/main" val="10001"/>
                  </a:ext>
                </a:extLst>
              </a:tr>
              <a:tr h="635418">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a:p>
                  </a:txBody>
                  <a:tcPr marL="68580" marR="68580" marT="34290" marB="34290"/>
                </a:tc>
                <a:tc>
                  <a:txBody>
                    <a:bodyPr/>
                    <a:lstStyle/>
                    <a:p>
                      <a:endParaRPr lang="ru-RU" dirty="0"/>
                    </a:p>
                  </a:txBody>
                  <a:tcPr marL="68580" marR="68580" marT="34290" marB="34290"/>
                </a:tc>
                <a:extLst>
                  <a:ext uri="{0D108BD9-81ED-4DB2-BD59-A6C34878D82A}">
                    <a16:rowId xmlns:a16="http://schemas.microsoft.com/office/drawing/2014/main" val="10002"/>
                  </a:ext>
                </a:extLst>
              </a:tr>
            </a:tbl>
          </a:graphicData>
        </a:graphic>
      </p:graphicFrame>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059582"/>
            <a:ext cx="6853237" cy="3852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70927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0" y="0"/>
            <a:ext cx="9144000" cy="5016758"/>
          </a:xfrm>
          <a:prstGeom prst="rect">
            <a:avLst/>
          </a:prstGeom>
        </p:spPr>
        <p:txBody>
          <a:bodyPr wrap="square">
            <a:spAutoFit/>
          </a:bodyPr>
          <a:lstStyle/>
          <a:p>
            <a:pPr marL="0" marR="0" lvl="0" indent="0" algn="ctr" defTabSz="685800" rtl="0" eaLnBrk="1" fontAlgn="base" latinLnBrk="0" hangingPunct="1">
              <a:lnSpc>
                <a:spcPct val="100000"/>
              </a:lnSpc>
              <a:spcBef>
                <a:spcPct val="0"/>
              </a:spcBef>
              <a:spcAft>
                <a:spcPct val="0"/>
              </a:spcAft>
              <a:buClrTx/>
              <a:buSzTx/>
              <a:buFontTx/>
              <a:buNone/>
              <a:tabLst/>
              <a:defRPr/>
            </a:pPr>
            <a:r>
              <a:rPr kumimoji="0" lang="ru-RU" sz="24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Родители также могут оказать помощь выпускнику в подготовке к Государственной итоговой аттестации:</a:t>
            </a:r>
          </a:p>
          <a:p>
            <a:pPr marL="0" marR="0" lvl="0" indent="0" algn="ctr" defTabSz="685800" rtl="0" eaLnBrk="1" fontAlgn="base" latinLnBrk="0" hangingPunct="1">
              <a:lnSpc>
                <a:spcPct val="100000"/>
              </a:lnSpc>
              <a:spcBef>
                <a:spcPct val="0"/>
              </a:spcBef>
              <a:spcAft>
                <a:spcPct val="0"/>
              </a:spcAft>
              <a:buClrTx/>
              <a:buSzTx/>
              <a:buFontTx/>
              <a:buNone/>
              <a:tabLst/>
              <a:defRPr/>
            </a:pPr>
            <a:endParaRPr kumimoji="0" lang="ru-RU" sz="14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endParaRP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ru-RU" sz="2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rPr>
              <a:t>систематический контроль успеваемости во взаимодействии с образовательной организацией;</a:t>
            </a: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ru-RU" sz="1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endParaRP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ru-RU" sz="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endParaRP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ru-RU" sz="2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rPr>
              <a:t>стимулирование систематической работы ученика с тренировочными экзаменационными заданиями </a:t>
            </a:r>
            <a:r>
              <a:rPr kumimoji="0" lang="ru-RU" sz="2200" b="1" i="0" u="none" strike="noStrike" kern="1200" cap="none" spc="0" normalizeH="0" baseline="0" noProof="0" dirty="0" smtClean="0">
                <a:ln>
                  <a:noFill/>
                </a:ln>
                <a:solidFill>
                  <a:srgbClr val="5B9BD5">
                    <a:lumMod val="75000"/>
                  </a:srgbClr>
                </a:solidFill>
                <a:effectLst/>
                <a:uLnTx/>
                <a:uFillTx/>
                <a:latin typeface="Times New Roman" panose="02020603050405020304" pitchFamily="18" charset="0"/>
                <a:cs typeface="Times New Roman" panose="02020603050405020304" pitchFamily="18" charset="0"/>
              </a:rPr>
              <a:t>(</a:t>
            </a:r>
            <a:r>
              <a:rPr kumimoji="0" lang="ru-RU" sz="2200" b="1" i="0" u="none" strike="noStrike" kern="1200" cap="none" spc="0" normalizeH="0" baseline="0" noProof="0" dirty="0" err="1" smtClean="0">
                <a:ln>
                  <a:noFill/>
                </a:ln>
                <a:solidFill>
                  <a:srgbClr val="5B9BD5">
                    <a:lumMod val="75000"/>
                  </a:srgbClr>
                </a:solidFill>
                <a:effectLst/>
                <a:uLnTx/>
                <a:uFillTx/>
                <a:latin typeface="Times New Roman" panose="02020603050405020304" pitchFamily="18" charset="0"/>
                <a:cs typeface="Times New Roman" panose="02020603050405020304" pitchFamily="18" charset="0"/>
              </a:rPr>
              <a:t>интернет-ресурсы</a:t>
            </a:r>
            <a:r>
              <a:rPr kumimoji="0" lang="ru-RU" sz="2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rPr>
              <a:t>, портал «Мои достижения», сборники заданий на печатной основе и т.д.);</a:t>
            </a: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ru-RU" sz="1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endParaRP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ru-RU" sz="2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rPr>
              <a:t>формирование и поддержка уверенности учащегося в своих силах;</a:t>
            </a: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ru-RU" sz="1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endParaRPr>
          </a:p>
          <a:p>
            <a:pPr marL="177800" marR="0" lvl="0" indent="-177800" algn="just" defTabSz="6858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ru-RU" sz="2200" b="1" i="0" u="none" strike="noStrike" kern="1200" cap="none" spc="0" normalizeH="0" baseline="0" noProof="0" dirty="0">
                <a:ln>
                  <a:noFill/>
                </a:ln>
                <a:solidFill>
                  <a:srgbClr val="5B9BD5">
                    <a:lumMod val="75000"/>
                  </a:srgbClr>
                </a:solidFill>
                <a:effectLst/>
                <a:uLnTx/>
                <a:uFillTx/>
                <a:latin typeface="Times New Roman" panose="02020603050405020304" pitchFamily="18" charset="0"/>
                <a:cs typeface="Times New Roman" panose="02020603050405020304" pitchFamily="18" charset="0"/>
              </a:rPr>
              <a:t>содействие формированию понимания у ученика ответственности за своё образование, а также бесперспективности шпаргалок и иных запрещённых к использованию на ГИА источников информации.</a:t>
            </a:r>
          </a:p>
        </p:txBody>
      </p:sp>
    </p:spTree>
    <p:extLst>
      <p:ext uri="{BB962C8B-B14F-4D97-AF65-F5344CB8AC3E}">
        <p14:creationId xmlns:p14="http://schemas.microsoft.com/office/powerpoint/2010/main" val="4058326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Скругленный прямоугольник 7"/>
          <p:cNvSpPr/>
          <p:nvPr/>
        </p:nvSpPr>
        <p:spPr>
          <a:xfrm>
            <a:off x="3055531" y="123478"/>
            <a:ext cx="3032938" cy="976125"/>
          </a:xfrm>
          <a:prstGeom prst="roundRect">
            <a:avLst>
              <a:gd name="adj" fmla="val 46536"/>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3200" b="1" dirty="0" smtClean="0">
                <a:solidFill>
                  <a:schemeClr val="bg1"/>
                </a:solidFill>
                <a:latin typeface="Times New Roman" panose="02020603050405020304" pitchFamily="18" charset="0"/>
                <a:cs typeface="Times New Roman" panose="02020603050405020304" pitchFamily="18" charset="0"/>
              </a:rPr>
              <a:t>У</a:t>
            </a:r>
            <a:r>
              <a:rPr lang="ru-RU" sz="2400" b="1" dirty="0" smtClean="0">
                <a:solidFill>
                  <a:schemeClr val="bg1"/>
                </a:solidFill>
                <a:latin typeface="Times New Roman" panose="02020603050405020304" pitchFamily="18" charset="0"/>
                <a:cs typeface="Times New Roman" panose="02020603050405020304" pitchFamily="18" charset="0"/>
              </a:rPr>
              <a:t>ЧАСТНИКИ </a:t>
            </a:r>
            <a:r>
              <a:rPr lang="ru-RU" sz="3200" b="1" dirty="0" smtClean="0">
                <a:solidFill>
                  <a:schemeClr val="bg1"/>
                </a:solidFill>
                <a:latin typeface="Times New Roman" panose="02020603050405020304" pitchFamily="18" charset="0"/>
                <a:cs typeface="Times New Roman" panose="02020603050405020304" pitchFamily="18" charset="0"/>
              </a:rPr>
              <a:t>ГИА-9</a:t>
            </a:r>
            <a:endParaRPr lang="ru-RU" sz="3200" b="1" dirty="0">
              <a:solidFill>
                <a:schemeClr val="bg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539750" y="1545432"/>
            <a:ext cx="8064500" cy="1955700"/>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2400" b="1" dirty="0">
                <a:solidFill>
                  <a:schemeClr val="tx1"/>
                </a:solidFill>
                <a:latin typeface="Times New Roman" panose="02020603050405020304" pitchFamily="18" charset="0"/>
                <a:cs typeface="Times New Roman" panose="02020603050405020304" pitchFamily="18" charset="0"/>
              </a:rPr>
              <a:t>ОБУЧАЮЩИЕСЯ </a:t>
            </a:r>
            <a:r>
              <a:rPr lang="ru-RU" sz="2400" b="1" dirty="0" smtClean="0">
                <a:solidFill>
                  <a:schemeClr val="tx1"/>
                </a:solidFill>
                <a:latin typeface="Times New Roman" panose="02020603050405020304" pitchFamily="18" charset="0"/>
                <a:cs typeface="Times New Roman" panose="02020603050405020304" pitchFamily="18" charset="0"/>
              </a:rPr>
              <a:t> </a:t>
            </a:r>
            <a:r>
              <a:rPr lang="ru-RU" sz="5400" b="1" dirty="0" smtClean="0">
                <a:solidFill>
                  <a:schemeClr val="tx1"/>
                </a:solidFill>
                <a:latin typeface="Times New Roman" panose="02020603050405020304" pitchFamily="18" charset="0"/>
                <a:cs typeface="Times New Roman" panose="02020603050405020304" pitchFamily="18" charset="0"/>
              </a:rPr>
              <a:t>9 классов </a:t>
            </a:r>
            <a:endParaRPr lang="ru-RU" sz="5400" b="1" dirty="0">
              <a:solidFill>
                <a:schemeClr val="tx1"/>
              </a:solidFill>
              <a:latin typeface="Times New Roman" panose="02020603050405020304" pitchFamily="18" charset="0"/>
              <a:cs typeface="Times New Roman" panose="02020603050405020304" pitchFamily="18" charset="0"/>
            </a:endParaRPr>
          </a:p>
          <a:p>
            <a:pPr marL="342900" indent="-342900" eaLnBrk="1" hangingPunct="1">
              <a:buFont typeface="Arial" panose="020B0604020202020204" pitchFamily="34" charset="0"/>
              <a:buChar char="•"/>
              <a:defRPr/>
            </a:pPr>
            <a:r>
              <a:rPr lang="ru-RU" sz="2400" dirty="0">
                <a:solidFill>
                  <a:schemeClr val="tx1"/>
                </a:solidFill>
                <a:latin typeface="Times New Roman" panose="02020603050405020304" pitchFamily="18" charset="0"/>
                <a:cs typeface="Times New Roman" panose="02020603050405020304" pitchFamily="18" charset="0"/>
              </a:rPr>
              <a:t>не имеющие академической </a:t>
            </a:r>
            <a:r>
              <a:rPr lang="ru-RU" sz="2400" dirty="0" smtClean="0">
                <a:solidFill>
                  <a:schemeClr val="tx1"/>
                </a:solidFill>
                <a:latin typeface="Times New Roman" panose="02020603050405020304" pitchFamily="18" charset="0"/>
                <a:cs typeface="Times New Roman" panose="02020603050405020304" pitchFamily="18" charset="0"/>
              </a:rPr>
              <a:t>задолженности;</a:t>
            </a:r>
            <a:endParaRPr lang="ru-RU" sz="2400" dirty="0">
              <a:solidFill>
                <a:schemeClr val="tx1"/>
              </a:solidFill>
              <a:latin typeface="Times New Roman" panose="02020603050405020304" pitchFamily="18" charset="0"/>
              <a:cs typeface="Times New Roman" panose="02020603050405020304" pitchFamily="18" charset="0"/>
            </a:endParaRPr>
          </a:p>
          <a:p>
            <a:pPr marL="342900" indent="-342900" eaLnBrk="1" hangingPunct="1">
              <a:buFont typeface="Arial" panose="020B0604020202020204" pitchFamily="34" charset="0"/>
              <a:buChar char="•"/>
              <a:defRPr/>
            </a:pPr>
            <a:r>
              <a:rPr lang="ru-RU" sz="2400" dirty="0">
                <a:solidFill>
                  <a:schemeClr val="tx1"/>
                </a:solidFill>
                <a:latin typeface="Times New Roman" panose="02020603050405020304" pitchFamily="18" charset="0"/>
                <a:cs typeface="Times New Roman" panose="02020603050405020304" pitchFamily="18" charset="0"/>
              </a:rPr>
              <a:t>выполнившие учебный план в полном </a:t>
            </a:r>
            <a:r>
              <a:rPr lang="ru-RU" sz="2400" dirty="0" smtClean="0">
                <a:solidFill>
                  <a:schemeClr val="tx1"/>
                </a:solidFill>
                <a:latin typeface="Times New Roman" panose="02020603050405020304" pitchFamily="18" charset="0"/>
                <a:cs typeface="Times New Roman" panose="02020603050405020304" pitchFamily="18" charset="0"/>
              </a:rPr>
              <a:t>объеме;</a:t>
            </a:r>
            <a:endParaRPr lang="ru-RU" sz="2400" dirty="0">
              <a:solidFill>
                <a:schemeClr val="tx1"/>
              </a:solidFill>
              <a:latin typeface="Times New Roman" panose="02020603050405020304" pitchFamily="18" charset="0"/>
              <a:cs typeface="Times New Roman" panose="02020603050405020304" pitchFamily="18" charset="0"/>
            </a:endParaRPr>
          </a:p>
          <a:p>
            <a:pPr marL="342900" indent="-342900" eaLnBrk="1" hangingPunct="1">
              <a:buFont typeface="Arial" panose="020B0604020202020204" pitchFamily="34" charset="0"/>
              <a:buChar char="•"/>
              <a:defRPr/>
            </a:pPr>
            <a:r>
              <a:rPr lang="ru-RU" sz="2400" b="1" dirty="0">
                <a:solidFill>
                  <a:schemeClr val="tx1"/>
                </a:solidFill>
                <a:latin typeface="Times New Roman" panose="02020603050405020304" pitchFamily="18" charset="0"/>
                <a:cs typeface="Times New Roman" panose="02020603050405020304" pitchFamily="18" charset="0"/>
              </a:rPr>
              <a:t>получившие </a:t>
            </a:r>
            <a:r>
              <a:rPr lang="ru-RU" sz="2400" b="1" dirty="0">
                <a:solidFill>
                  <a:srgbClr val="FF0000"/>
                </a:solidFill>
                <a:latin typeface="Times New Roman" panose="02020603050405020304" pitchFamily="18" charset="0"/>
                <a:cs typeface="Times New Roman" panose="02020603050405020304" pitchFamily="18" charset="0"/>
              </a:rPr>
              <a:t>«зачет</a:t>
            </a:r>
            <a:r>
              <a:rPr lang="ru-RU" sz="2400" b="1" dirty="0">
                <a:solidFill>
                  <a:schemeClr val="tx1"/>
                </a:solidFill>
                <a:latin typeface="Times New Roman" panose="02020603050405020304" pitchFamily="18" charset="0"/>
                <a:cs typeface="Times New Roman" panose="02020603050405020304" pitchFamily="18" charset="0"/>
              </a:rPr>
              <a:t>» по </a:t>
            </a:r>
            <a:r>
              <a:rPr lang="ru-RU" sz="2400" b="1" dirty="0" smtClean="0">
                <a:solidFill>
                  <a:schemeClr val="tx1"/>
                </a:solidFill>
                <a:latin typeface="Times New Roman" panose="02020603050405020304" pitchFamily="18" charset="0"/>
                <a:cs typeface="Times New Roman" panose="02020603050405020304" pitchFamily="18" charset="0"/>
              </a:rPr>
              <a:t>итоговому</a:t>
            </a:r>
            <a:r>
              <a:rPr lang="ru-RU" sz="2400" dirty="0">
                <a:solidFill>
                  <a:schemeClr val="tx1"/>
                </a:solidFill>
                <a:latin typeface="Times New Roman" panose="02020603050405020304" pitchFamily="18" charset="0"/>
                <a:cs typeface="Times New Roman" panose="02020603050405020304" pitchFamily="18" charset="0"/>
              </a:rPr>
              <a:t> </a:t>
            </a:r>
            <a:r>
              <a:rPr lang="ru-RU" sz="2400" b="1" dirty="0" smtClean="0">
                <a:solidFill>
                  <a:srgbClr val="FF0000"/>
                </a:solidFill>
                <a:latin typeface="Times New Roman" panose="02020603050405020304" pitchFamily="18" charset="0"/>
                <a:cs typeface="Times New Roman" panose="02020603050405020304" pitchFamily="18" charset="0"/>
              </a:rPr>
              <a:t>собеседованию</a:t>
            </a:r>
            <a:endParaRPr lang="ru-RU" sz="24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13" name="Стрелка вправо 12"/>
          <p:cNvSpPr/>
          <p:nvPr/>
        </p:nvSpPr>
        <p:spPr>
          <a:xfrm rot="5400000">
            <a:off x="4413052" y="1168821"/>
            <a:ext cx="317897" cy="385762"/>
          </a:xfrm>
          <a:prstGeom prst="rightArrow">
            <a:avLst/>
          </a:prstGeom>
          <a:solidFill>
            <a:srgbClr val="A3D9F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5" name="Скругленный прямоугольник 14"/>
          <p:cNvSpPr/>
          <p:nvPr/>
        </p:nvSpPr>
        <p:spPr>
          <a:xfrm>
            <a:off x="107504" y="3827343"/>
            <a:ext cx="8928992" cy="1195570"/>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2400" b="1" dirty="0">
                <a:solidFill>
                  <a:srgbClr val="FF0000"/>
                </a:solidFill>
                <a:latin typeface="Times New Roman" panose="02020603050405020304" pitchFamily="18" charset="0"/>
                <a:cs typeface="Times New Roman" panose="02020603050405020304" pitchFamily="18" charset="0"/>
              </a:rPr>
              <a:t>ДОПУСК К ЭКЗАМЕНАМ</a:t>
            </a:r>
          </a:p>
          <a:p>
            <a:pPr algn="ctr" eaLnBrk="1" hangingPunct="1">
              <a:defRPr/>
            </a:pPr>
            <a:r>
              <a:rPr lang="ru-RU" sz="2400" dirty="0" smtClean="0">
                <a:solidFill>
                  <a:schemeClr val="tx1"/>
                </a:solidFill>
                <a:latin typeface="Times New Roman" panose="02020603050405020304" pitchFamily="18" charset="0"/>
                <a:cs typeface="Times New Roman" panose="02020603050405020304" pitchFamily="18" charset="0"/>
              </a:rPr>
              <a:t>Решение  </a:t>
            </a:r>
            <a:r>
              <a:rPr lang="ru-RU" sz="2400" dirty="0">
                <a:solidFill>
                  <a:schemeClr val="tx1"/>
                </a:solidFill>
                <a:latin typeface="Times New Roman" panose="02020603050405020304" pitchFamily="18" charset="0"/>
                <a:cs typeface="Times New Roman" panose="02020603050405020304" pitchFamily="18" charset="0"/>
              </a:rPr>
              <a:t>Педагогического </a:t>
            </a:r>
            <a:r>
              <a:rPr lang="ru-RU" sz="2400" dirty="0" smtClean="0">
                <a:solidFill>
                  <a:schemeClr val="tx1"/>
                </a:solidFill>
                <a:latin typeface="Times New Roman" panose="02020603050405020304" pitchFamily="18" charset="0"/>
                <a:cs typeface="Times New Roman" panose="02020603050405020304" pitchFamily="18" charset="0"/>
              </a:rPr>
              <a:t>совета</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16" name="Стрелка вправо 15"/>
          <p:cNvSpPr/>
          <p:nvPr/>
        </p:nvSpPr>
        <p:spPr>
          <a:xfrm rot="5400000">
            <a:off x="4413052" y="3475513"/>
            <a:ext cx="317897" cy="385763"/>
          </a:xfrm>
          <a:prstGeom prst="rightArrow">
            <a:avLst/>
          </a:prstGeom>
          <a:solidFill>
            <a:srgbClr val="A3D9F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extLst>
      <p:ext uri="{BB962C8B-B14F-4D97-AF65-F5344CB8AC3E}">
        <p14:creationId xmlns:p14="http://schemas.microsoft.com/office/powerpoint/2010/main" val="26661381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812BC288-2C15-45DE-882E-160EA34E3F1B}" type="slidenum">
              <a:rPr lang="ru-RU" altLang="ru-RU" smtClean="0"/>
              <a:pPr/>
              <a:t>30</a:t>
            </a:fld>
            <a:endParaRPr lang="ru-RU" altLang="ru-RU"/>
          </a:p>
        </p:txBody>
      </p:sp>
      <p:sp>
        <p:nvSpPr>
          <p:cNvPr id="7" name="Объект 6"/>
          <p:cNvSpPr>
            <a:spLocks noGrp="1"/>
          </p:cNvSpPr>
          <p:nvPr>
            <p:ph idx="1"/>
          </p:nvPr>
        </p:nvSpPr>
        <p:spPr>
          <a:xfrm>
            <a:off x="755576" y="1419622"/>
            <a:ext cx="8072883" cy="2640210"/>
          </a:xfrm>
          <a:prstGeom prst="rect">
            <a:avLst/>
          </a:prstGeom>
        </p:spPr>
        <p:txBody>
          <a:bodyPr wrap="square">
            <a:spAutoFit/>
          </a:bodyPr>
          <a:lstStyle/>
          <a:p>
            <a:r>
              <a:rPr lang="ru-RU" sz="3600" b="1" dirty="0" smtClean="0">
                <a:solidFill>
                  <a:schemeClr val="tx1">
                    <a:lumMod val="65000"/>
                    <a:lumOff val="35000"/>
                  </a:schemeClr>
                </a:solidFill>
                <a:latin typeface="Druk Cyr" charset="-52"/>
                <a:cs typeface="Druk Cyr"/>
              </a:rPr>
              <a:t>10 а</a:t>
            </a:r>
            <a:r>
              <a:rPr lang="ru-RU" sz="2400" b="1" dirty="0" smtClean="0">
                <a:solidFill>
                  <a:schemeClr val="tx1">
                    <a:lumMod val="65000"/>
                    <a:lumOff val="35000"/>
                  </a:schemeClr>
                </a:solidFill>
                <a:latin typeface="Druk Cyr" charset="-52"/>
                <a:cs typeface="Druk Cyr"/>
              </a:rPr>
              <a:t> – технологический (математический)</a:t>
            </a:r>
          </a:p>
          <a:p>
            <a:r>
              <a:rPr lang="ru-RU" sz="3600" b="1" dirty="0">
                <a:solidFill>
                  <a:schemeClr val="tx1">
                    <a:lumMod val="65000"/>
                    <a:lumOff val="35000"/>
                  </a:schemeClr>
                </a:solidFill>
                <a:latin typeface="Druk Cyr" charset="-52"/>
                <a:cs typeface="Druk Cyr"/>
              </a:rPr>
              <a:t>10 б</a:t>
            </a:r>
            <a:r>
              <a:rPr lang="ru-RU" sz="2400" b="1" dirty="0" smtClean="0">
                <a:solidFill>
                  <a:schemeClr val="tx1">
                    <a:lumMod val="65000"/>
                    <a:lumOff val="35000"/>
                  </a:schemeClr>
                </a:solidFill>
                <a:latin typeface="Druk Cyr" charset="-52"/>
                <a:cs typeface="Druk Cyr"/>
              </a:rPr>
              <a:t> – социально – экономический </a:t>
            </a:r>
          </a:p>
          <a:p>
            <a:pPr marL="0" indent="0">
              <a:buNone/>
            </a:pPr>
            <a:r>
              <a:rPr lang="ru-RU" sz="2400" b="1" dirty="0" smtClean="0">
                <a:solidFill>
                  <a:schemeClr val="tx1">
                    <a:lumMod val="65000"/>
                    <a:lumOff val="35000"/>
                  </a:schemeClr>
                </a:solidFill>
                <a:latin typeface="Druk Cyr" charset="-52"/>
                <a:cs typeface="Druk Cyr"/>
              </a:rPr>
              <a:t>                                                           (бизнес – класс)</a:t>
            </a:r>
          </a:p>
          <a:p>
            <a:r>
              <a:rPr lang="ru-RU" sz="3600" b="1" dirty="0">
                <a:solidFill>
                  <a:schemeClr val="tx1">
                    <a:lumMod val="65000"/>
                    <a:lumOff val="35000"/>
                  </a:schemeClr>
                </a:solidFill>
                <a:latin typeface="Druk Cyr" charset="-52"/>
                <a:cs typeface="Druk Cyr"/>
              </a:rPr>
              <a:t>10 в</a:t>
            </a:r>
            <a:r>
              <a:rPr lang="ru-RU" sz="2400" b="1" dirty="0" smtClean="0">
                <a:solidFill>
                  <a:schemeClr val="tx1">
                    <a:lumMod val="65000"/>
                    <a:lumOff val="35000"/>
                  </a:schemeClr>
                </a:solidFill>
                <a:latin typeface="Druk Cyr" charset="-52"/>
                <a:cs typeface="Druk Cyr"/>
              </a:rPr>
              <a:t> – социально – экономический</a:t>
            </a:r>
          </a:p>
          <a:p>
            <a:r>
              <a:rPr lang="ru-RU" sz="2400" b="1" dirty="0" smtClean="0">
                <a:solidFill>
                  <a:schemeClr val="tx1">
                    <a:lumMod val="65000"/>
                    <a:lumOff val="35000"/>
                  </a:schemeClr>
                </a:solidFill>
                <a:latin typeface="Druk Cyr" charset="-52"/>
                <a:cs typeface="Druk Cyr"/>
              </a:rPr>
              <a:t>10г - общеобразовательный </a:t>
            </a:r>
            <a:endParaRPr lang="ru-RU" sz="2400" b="1" dirty="0">
              <a:solidFill>
                <a:schemeClr val="tx1">
                  <a:lumMod val="65000"/>
                  <a:lumOff val="35000"/>
                </a:schemeClr>
              </a:solidFill>
              <a:latin typeface="Druk Cyr" charset="-52"/>
              <a:cs typeface="Druk Cyr"/>
            </a:endParaRPr>
          </a:p>
        </p:txBody>
      </p:sp>
    </p:spTree>
    <p:extLst>
      <p:ext uri="{BB962C8B-B14F-4D97-AF65-F5344CB8AC3E}">
        <p14:creationId xmlns:p14="http://schemas.microsoft.com/office/powerpoint/2010/main" val="30271693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b="1" dirty="0">
                <a:solidFill>
                  <a:schemeClr val="tx1">
                    <a:lumMod val="65000"/>
                    <a:lumOff val="35000"/>
                  </a:schemeClr>
                </a:solidFill>
                <a:latin typeface="Druk Cyr" charset="-52"/>
                <a:ea typeface="+mn-ea"/>
                <a:cs typeface="Druk Cyr"/>
              </a:rPr>
              <a:t>Конкурсный отбор</a:t>
            </a:r>
          </a:p>
        </p:txBody>
      </p:sp>
      <p:sp>
        <p:nvSpPr>
          <p:cNvPr id="4" name="Номер слайда 3"/>
          <p:cNvSpPr>
            <a:spLocks noGrp="1"/>
          </p:cNvSpPr>
          <p:nvPr>
            <p:ph type="sldNum" sz="quarter" idx="12"/>
          </p:nvPr>
        </p:nvSpPr>
        <p:spPr/>
        <p:txBody>
          <a:bodyPr/>
          <a:lstStyle/>
          <a:p>
            <a:fld id="{812BC288-2C15-45DE-882E-160EA34E3F1B}" type="slidenum">
              <a:rPr lang="ru-RU" altLang="ru-RU" smtClean="0"/>
              <a:pPr/>
              <a:t>31</a:t>
            </a:fld>
            <a:endParaRPr lang="ru-RU" altLang="ru-RU"/>
          </a:p>
        </p:txBody>
      </p:sp>
      <p:sp>
        <p:nvSpPr>
          <p:cNvPr id="5" name="Заголовок 1"/>
          <p:cNvSpPr txBox="1">
            <a:spLocks noGrp="1"/>
          </p:cNvSpPr>
          <p:nvPr>
            <p:ph idx="1"/>
          </p:nvPr>
        </p:nvSpPr>
        <p:spPr>
          <a:xfrm>
            <a:off x="628650" y="1370013"/>
            <a:ext cx="7886700" cy="2785913"/>
          </a:xfrm>
          <a:prstGeom prst="rect">
            <a:avLst/>
          </a:prstGeom>
        </p:spPr>
        <p:txBody>
          <a:bodyPr vert="horz" lIns="150781" tIns="75390" rIns="150781" bIns="7539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942404" indent="-942404">
              <a:buFont typeface="Arial" panose="020B0604020202020204" pitchFamily="34" charset="0"/>
              <a:buChar char="•"/>
            </a:pPr>
            <a:r>
              <a:rPr lang="ru-RU" sz="2800" b="1" dirty="0">
                <a:solidFill>
                  <a:schemeClr val="tx1">
                    <a:lumMod val="65000"/>
                    <a:lumOff val="35000"/>
                  </a:schemeClr>
                </a:solidFill>
                <a:latin typeface="Druk Cyr" charset="-52"/>
                <a:ea typeface="+mn-ea"/>
                <a:cs typeface="Druk Cyr"/>
              </a:rPr>
              <a:t>Средний балл аттестата</a:t>
            </a:r>
          </a:p>
          <a:p>
            <a:pPr marL="942404" indent="-942404">
              <a:buFont typeface="Arial" panose="020B0604020202020204" pitchFamily="34" charset="0"/>
              <a:buChar char="•"/>
            </a:pPr>
            <a:r>
              <a:rPr lang="ru-RU" sz="2800" b="1" dirty="0">
                <a:solidFill>
                  <a:schemeClr val="tx1">
                    <a:lumMod val="65000"/>
                    <a:lumOff val="35000"/>
                  </a:schemeClr>
                </a:solidFill>
                <a:latin typeface="Druk Cyr" charset="-52"/>
                <a:ea typeface="+mn-ea"/>
                <a:cs typeface="Druk Cyr"/>
              </a:rPr>
              <a:t>Результат экзамена по математике</a:t>
            </a:r>
          </a:p>
          <a:p>
            <a:pPr marL="942404" indent="-942404">
              <a:buFont typeface="Arial" panose="020B0604020202020204" pitchFamily="34" charset="0"/>
              <a:buChar char="•"/>
            </a:pPr>
            <a:r>
              <a:rPr lang="ru-RU" sz="2800" b="1" dirty="0">
                <a:solidFill>
                  <a:schemeClr val="tx1">
                    <a:lumMod val="65000"/>
                    <a:lumOff val="35000"/>
                  </a:schemeClr>
                </a:solidFill>
                <a:latin typeface="Druk Cyr" charset="-52"/>
                <a:ea typeface="+mn-ea"/>
                <a:cs typeface="Druk Cyr"/>
              </a:rPr>
              <a:t>Итоговые отметки по профильным предметам</a:t>
            </a:r>
          </a:p>
          <a:p>
            <a:pPr marL="942404" indent="-942404">
              <a:buFont typeface="Arial" panose="020B0604020202020204" pitchFamily="34" charset="0"/>
              <a:buChar char="•"/>
            </a:pPr>
            <a:r>
              <a:rPr lang="ru-RU" sz="2800" b="1" dirty="0">
                <a:solidFill>
                  <a:schemeClr val="tx1">
                    <a:lumMod val="65000"/>
                    <a:lumOff val="35000"/>
                  </a:schemeClr>
                </a:solidFill>
                <a:latin typeface="Druk Cyr" charset="-52"/>
                <a:ea typeface="+mn-ea"/>
                <a:cs typeface="Druk Cyr"/>
              </a:rPr>
              <a:t>Портфолио достижений по профильным предметам</a:t>
            </a:r>
          </a:p>
        </p:txBody>
      </p:sp>
      <p:sp>
        <p:nvSpPr>
          <p:cNvPr id="6" name="Прямоугольник 5"/>
          <p:cNvSpPr/>
          <p:nvPr/>
        </p:nvSpPr>
        <p:spPr>
          <a:xfrm>
            <a:off x="-2268760" y="8548414"/>
            <a:ext cx="8280920" cy="3477875"/>
          </a:xfrm>
          <a:prstGeom prst="rect">
            <a:avLst/>
          </a:prstGeom>
        </p:spPr>
        <p:txBody>
          <a:bodyPr wrap="square">
            <a:spAutoFit/>
          </a:bodyPr>
          <a:lstStyle/>
          <a:p>
            <a:pPr algn="ctr"/>
            <a:r>
              <a:rPr lang="ru-RU" sz="4400" b="1" dirty="0">
                <a:solidFill>
                  <a:srgbClr val="953735"/>
                </a:solidFill>
                <a:latin typeface="Druk Cyr" charset="-52"/>
                <a:cs typeface="Druk Cyr"/>
              </a:rPr>
              <a:t>Минимальные баллы ОГЭ по математике для поступления в профильные </a:t>
            </a:r>
            <a:r>
              <a:rPr lang="ru-RU" sz="4400" b="1" dirty="0" smtClean="0">
                <a:solidFill>
                  <a:srgbClr val="953735"/>
                </a:solidFill>
                <a:latin typeface="Druk Cyr" charset="-52"/>
                <a:cs typeface="Druk Cyr"/>
              </a:rPr>
              <a:t>классы (</a:t>
            </a:r>
            <a:r>
              <a:rPr lang="ru-RU" sz="4400" b="1" dirty="0">
                <a:solidFill>
                  <a:srgbClr val="953735"/>
                </a:solidFill>
                <a:latin typeface="Druk Cyr" charset="-52"/>
                <a:cs typeface="Druk Cyr"/>
              </a:rPr>
              <a:t>рекомендация</a:t>
            </a:r>
            <a:r>
              <a:rPr lang="ru-RU" sz="4400" b="1" dirty="0" smtClean="0">
                <a:solidFill>
                  <a:srgbClr val="953735"/>
                </a:solidFill>
                <a:latin typeface="Druk Cyr" charset="-52"/>
                <a:cs typeface="Druk Cyr"/>
              </a:rPr>
              <a:t>) </a:t>
            </a:r>
          </a:p>
          <a:p>
            <a:pPr algn="ctr"/>
            <a:r>
              <a:rPr lang="ru-RU" sz="4400" b="1" dirty="0" smtClean="0">
                <a:solidFill>
                  <a:srgbClr val="953735"/>
                </a:solidFill>
                <a:cs typeface="Times New Roman" panose="02020603050405020304" pitchFamily="18" charset="0"/>
              </a:rPr>
              <a:t>19 </a:t>
            </a:r>
            <a:r>
              <a:rPr lang="ru-RU" sz="4400" b="1" dirty="0">
                <a:solidFill>
                  <a:srgbClr val="953735"/>
                </a:solidFill>
                <a:cs typeface="Times New Roman" panose="02020603050405020304" pitchFamily="18" charset="0"/>
              </a:rPr>
              <a:t>баллов </a:t>
            </a:r>
            <a:r>
              <a:rPr lang="ru-RU" sz="4400" b="1" dirty="0" smtClean="0">
                <a:solidFill>
                  <a:srgbClr val="953735"/>
                </a:solidFill>
                <a:cs typeface="Times New Roman" panose="02020603050405020304" pitchFamily="18" charset="0"/>
              </a:rPr>
              <a:t>(</a:t>
            </a:r>
            <a:r>
              <a:rPr lang="ru-RU" sz="4400" b="1" dirty="0">
                <a:solidFill>
                  <a:srgbClr val="953735"/>
                </a:solidFill>
                <a:cs typeface="Times New Roman" panose="02020603050405020304" pitchFamily="18" charset="0"/>
              </a:rPr>
              <a:t>из них не менее 7 по геометрии) </a:t>
            </a:r>
            <a:endParaRPr lang="ru-RU" sz="4400" b="1" dirty="0">
              <a:solidFill>
                <a:srgbClr val="953735"/>
              </a:solidFill>
              <a:latin typeface="Druk Cyr" charset="-52"/>
              <a:cs typeface="Druk Cyr"/>
            </a:endParaRPr>
          </a:p>
        </p:txBody>
      </p:sp>
    </p:spTree>
    <p:extLst>
      <p:ext uri="{BB962C8B-B14F-4D97-AF65-F5344CB8AC3E}">
        <p14:creationId xmlns:p14="http://schemas.microsoft.com/office/powerpoint/2010/main" val="25536118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812BC288-2C15-45DE-882E-160EA34E3F1B}" type="slidenum">
              <a:rPr lang="ru-RU" altLang="ru-RU" smtClean="0"/>
              <a:pPr/>
              <a:t>32</a:t>
            </a:fld>
            <a:endParaRPr lang="ru-RU" altLang="ru-RU"/>
          </a:p>
        </p:txBody>
      </p:sp>
      <p:sp>
        <p:nvSpPr>
          <p:cNvPr id="5" name="Объект 4"/>
          <p:cNvSpPr>
            <a:spLocks noGrp="1"/>
          </p:cNvSpPr>
          <p:nvPr>
            <p:ph idx="1"/>
          </p:nvPr>
        </p:nvSpPr>
        <p:spPr>
          <a:xfrm>
            <a:off x="539552" y="843558"/>
            <a:ext cx="8208912" cy="2435026"/>
          </a:xfrm>
          <a:prstGeom prst="rect">
            <a:avLst/>
          </a:prstGeom>
        </p:spPr>
        <p:txBody>
          <a:bodyPr wrap="square">
            <a:spAutoFit/>
          </a:bodyPr>
          <a:lstStyle/>
          <a:p>
            <a:pPr algn="ctr"/>
            <a:r>
              <a:rPr lang="ru-RU" sz="2800" b="1" dirty="0">
                <a:solidFill>
                  <a:schemeClr val="tx1">
                    <a:lumMod val="65000"/>
                    <a:lumOff val="35000"/>
                  </a:schemeClr>
                </a:solidFill>
                <a:latin typeface="Druk Cyr" charset="-52"/>
                <a:cs typeface="Druk Cyr"/>
              </a:rPr>
              <a:t>Минимальные баллы ОГЭ по математике для поступления в профильные </a:t>
            </a:r>
            <a:r>
              <a:rPr lang="ru-RU" sz="2800" b="1" dirty="0" smtClean="0">
                <a:solidFill>
                  <a:schemeClr val="tx1">
                    <a:lumMod val="65000"/>
                    <a:lumOff val="35000"/>
                  </a:schemeClr>
                </a:solidFill>
                <a:latin typeface="Druk Cyr" charset="-52"/>
                <a:cs typeface="Druk Cyr"/>
              </a:rPr>
              <a:t>классы (</a:t>
            </a:r>
            <a:r>
              <a:rPr lang="ru-RU" sz="2800" b="1" dirty="0">
                <a:solidFill>
                  <a:schemeClr val="tx1">
                    <a:lumMod val="65000"/>
                    <a:lumOff val="35000"/>
                  </a:schemeClr>
                </a:solidFill>
                <a:latin typeface="Druk Cyr" charset="-52"/>
                <a:cs typeface="Druk Cyr"/>
              </a:rPr>
              <a:t>рекомендация</a:t>
            </a:r>
            <a:r>
              <a:rPr lang="ru-RU" sz="2800" b="1" dirty="0" smtClean="0">
                <a:solidFill>
                  <a:schemeClr val="tx1">
                    <a:lumMod val="65000"/>
                    <a:lumOff val="35000"/>
                  </a:schemeClr>
                </a:solidFill>
                <a:latin typeface="Druk Cyr" charset="-52"/>
                <a:cs typeface="Druk Cyr"/>
              </a:rPr>
              <a:t>)</a:t>
            </a:r>
          </a:p>
          <a:p>
            <a:pPr marL="0" indent="0" algn="ctr">
              <a:buNone/>
            </a:pPr>
            <a:endParaRPr lang="ru-RU" sz="4000" b="1" dirty="0" smtClean="0">
              <a:solidFill>
                <a:schemeClr val="tx1">
                  <a:lumMod val="65000"/>
                  <a:lumOff val="35000"/>
                </a:schemeClr>
              </a:solidFill>
              <a:latin typeface="Druk Cyr" charset="-52"/>
              <a:cs typeface="Druk Cyr"/>
            </a:endParaRPr>
          </a:p>
          <a:p>
            <a:r>
              <a:rPr lang="ru-RU" sz="3200" b="1" dirty="0" smtClean="0">
                <a:solidFill>
                  <a:schemeClr val="tx1">
                    <a:lumMod val="65000"/>
                    <a:lumOff val="35000"/>
                  </a:schemeClr>
                </a:solidFill>
                <a:cs typeface="Times New Roman" panose="02020603050405020304" pitchFamily="18" charset="0"/>
              </a:rPr>
              <a:t>19 </a:t>
            </a:r>
            <a:r>
              <a:rPr lang="ru-RU" sz="3200" b="1" dirty="0">
                <a:solidFill>
                  <a:schemeClr val="tx1">
                    <a:lumMod val="65000"/>
                    <a:lumOff val="35000"/>
                  </a:schemeClr>
                </a:solidFill>
                <a:cs typeface="Times New Roman" panose="02020603050405020304" pitchFamily="18" charset="0"/>
              </a:rPr>
              <a:t>баллов </a:t>
            </a:r>
            <a:r>
              <a:rPr lang="ru-RU" sz="3200" b="1" dirty="0" smtClean="0">
                <a:solidFill>
                  <a:schemeClr val="tx1">
                    <a:lumMod val="65000"/>
                    <a:lumOff val="35000"/>
                  </a:schemeClr>
                </a:solidFill>
                <a:cs typeface="Times New Roman" panose="02020603050405020304" pitchFamily="18" charset="0"/>
              </a:rPr>
              <a:t>(</a:t>
            </a:r>
            <a:r>
              <a:rPr lang="ru-RU" sz="3200" b="1" dirty="0">
                <a:solidFill>
                  <a:schemeClr val="tx1">
                    <a:lumMod val="65000"/>
                    <a:lumOff val="35000"/>
                  </a:schemeClr>
                </a:solidFill>
                <a:cs typeface="Times New Roman" panose="02020603050405020304" pitchFamily="18" charset="0"/>
              </a:rPr>
              <a:t>из них не менее 7 по геометрии) </a:t>
            </a:r>
            <a:endParaRPr lang="ru-RU" sz="3200" b="1" dirty="0">
              <a:solidFill>
                <a:schemeClr val="tx1">
                  <a:lumMod val="65000"/>
                  <a:lumOff val="35000"/>
                </a:schemeClr>
              </a:solidFill>
              <a:latin typeface="Druk Cyr" charset="-52"/>
              <a:cs typeface="Druk Cyr"/>
            </a:endParaRPr>
          </a:p>
        </p:txBody>
      </p:sp>
    </p:spTree>
    <p:extLst>
      <p:ext uri="{BB962C8B-B14F-4D97-AF65-F5344CB8AC3E}">
        <p14:creationId xmlns:p14="http://schemas.microsoft.com/office/powerpoint/2010/main" val="38305588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47977"/>
            <a:ext cx="7886700" cy="993775"/>
          </a:xfrm>
        </p:spPr>
        <p:txBody>
          <a:bodyPr/>
          <a:lstStyle/>
          <a:p>
            <a:r>
              <a:rPr lang="ru-RU" dirty="0" smtClean="0"/>
              <a:t>Выпускники гимназии сдают ОГЭ</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656233067"/>
              </p:ext>
            </p:extLst>
          </p:nvPr>
        </p:nvGraphicFramePr>
        <p:xfrm>
          <a:off x="628650" y="1370013"/>
          <a:ext cx="7886700" cy="2940729"/>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92733306"/>
                    </a:ext>
                  </a:extLst>
                </a:gridCol>
                <a:gridCol w="2106538">
                  <a:extLst>
                    <a:ext uri="{9D8B030D-6E8A-4147-A177-3AD203B41FA5}">
                      <a16:colId xmlns:a16="http://schemas.microsoft.com/office/drawing/2014/main" val="681290391"/>
                    </a:ext>
                  </a:extLst>
                </a:gridCol>
                <a:gridCol w="3151262">
                  <a:extLst>
                    <a:ext uri="{9D8B030D-6E8A-4147-A177-3AD203B41FA5}">
                      <a16:colId xmlns:a16="http://schemas.microsoft.com/office/drawing/2014/main" val="800899324"/>
                    </a:ext>
                  </a:extLst>
                </a:gridCol>
              </a:tblGrid>
              <a:tr h="370840">
                <a:tc>
                  <a:txBody>
                    <a:bodyPr/>
                    <a:lstStyle/>
                    <a:p>
                      <a:r>
                        <a:rPr lang="ru-RU" dirty="0" smtClean="0"/>
                        <a:t>дата</a:t>
                      </a:r>
                      <a:endParaRPr lang="ru-RU" dirty="0"/>
                    </a:p>
                  </a:txBody>
                  <a:tcPr/>
                </a:tc>
                <a:tc>
                  <a:txBody>
                    <a:bodyPr/>
                    <a:lstStyle/>
                    <a:p>
                      <a:r>
                        <a:rPr lang="ru-RU" dirty="0" smtClean="0"/>
                        <a:t>экзамен</a:t>
                      </a:r>
                      <a:endParaRPr lang="ru-RU" dirty="0"/>
                    </a:p>
                  </a:txBody>
                  <a:tcPr/>
                </a:tc>
                <a:tc>
                  <a:txBody>
                    <a:bodyPr/>
                    <a:lstStyle/>
                    <a:p>
                      <a:r>
                        <a:rPr lang="ru-RU" dirty="0" smtClean="0"/>
                        <a:t>ППЭ</a:t>
                      </a:r>
                      <a:endParaRPr lang="ru-RU" dirty="0"/>
                    </a:p>
                  </a:txBody>
                  <a:tcPr/>
                </a:tc>
                <a:extLst>
                  <a:ext uri="{0D108BD9-81ED-4DB2-BD59-A6C34878D82A}">
                    <a16:rowId xmlns:a16="http://schemas.microsoft.com/office/drawing/2014/main" val="4151701406"/>
                  </a:ext>
                </a:extLst>
              </a:tr>
              <a:tr h="370840">
                <a:tc>
                  <a:txBody>
                    <a:bodyPr/>
                    <a:lstStyle/>
                    <a:p>
                      <a:r>
                        <a:rPr lang="ru-RU" dirty="0" smtClean="0"/>
                        <a:t>02.06.2026</a:t>
                      </a:r>
                      <a:endParaRPr lang="ru-RU" dirty="0"/>
                    </a:p>
                  </a:txBody>
                  <a:tcPr/>
                </a:tc>
                <a:tc>
                  <a:txBody>
                    <a:bodyPr/>
                    <a:lstStyle/>
                    <a:p>
                      <a:r>
                        <a:rPr lang="ru-RU" dirty="0" smtClean="0"/>
                        <a:t>Русский язык</a:t>
                      </a:r>
                      <a:endParaRPr lang="ru-RU" dirty="0"/>
                    </a:p>
                  </a:txBody>
                  <a:tcPr/>
                </a:tc>
                <a:tc>
                  <a:txBody>
                    <a:bodyPr/>
                    <a:lstStyle/>
                    <a:p>
                      <a:r>
                        <a:rPr lang="ru-RU" dirty="0" smtClean="0"/>
                        <a:t>ППЭ 237, МОУ СШ 36</a:t>
                      </a:r>
                      <a:endParaRPr lang="ru-RU" dirty="0"/>
                    </a:p>
                  </a:txBody>
                  <a:tcPr/>
                </a:tc>
                <a:extLst>
                  <a:ext uri="{0D108BD9-81ED-4DB2-BD59-A6C34878D82A}">
                    <a16:rowId xmlns:a16="http://schemas.microsoft.com/office/drawing/2014/main" val="3273051508"/>
                  </a:ext>
                </a:extLst>
              </a:tr>
              <a:tr h="370840">
                <a:tc>
                  <a:txBody>
                    <a:bodyPr/>
                    <a:lstStyle/>
                    <a:p>
                      <a:r>
                        <a:rPr lang="ru-RU" dirty="0" smtClean="0"/>
                        <a:t>05.06.2026</a:t>
                      </a:r>
                      <a:endParaRPr lang="ru-RU" dirty="0"/>
                    </a:p>
                  </a:txBody>
                  <a:tcPr/>
                </a:tc>
                <a:tc>
                  <a:txBody>
                    <a:bodyPr/>
                    <a:lstStyle/>
                    <a:p>
                      <a:r>
                        <a:rPr lang="ru-RU" dirty="0" smtClean="0"/>
                        <a:t>Химия</a:t>
                      </a:r>
                      <a:endParaRPr lang="ru-RU" dirty="0"/>
                    </a:p>
                  </a:txBody>
                  <a:tcPr/>
                </a:tc>
                <a:tc>
                  <a:txBody>
                    <a:bodyPr/>
                    <a:lstStyle/>
                    <a:p>
                      <a:r>
                        <a:rPr lang="ru-RU" dirty="0" smtClean="0"/>
                        <a:t>ППЭ </a:t>
                      </a:r>
                      <a:r>
                        <a:rPr lang="ru-RU" dirty="0" smtClean="0"/>
                        <a:t>117</a:t>
                      </a:r>
                      <a:r>
                        <a:rPr lang="ru-RU" dirty="0" smtClean="0"/>
                        <a:t>, МОУ СШ </a:t>
                      </a:r>
                      <a:r>
                        <a:rPr lang="ru-RU" dirty="0" smtClean="0"/>
                        <a:t>5</a:t>
                      </a:r>
                      <a:endParaRPr lang="ru-RU" dirty="0"/>
                    </a:p>
                  </a:txBody>
                  <a:tcPr/>
                </a:tc>
                <a:extLst>
                  <a:ext uri="{0D108BD9-81ED-4DB2-BD59-A6C34878D82A}">
                    <a16:rowId xmlns:a16="http://schemas.microsoft.com/office/drawing/2014/main" val="4127963452"/>
                  </a:ext>
                </a:extLst>
              </a:tr>
              <a:tr h="370840">
                <a:tc>
                  <a:txBody>
                    <a:bodyPr/>
                    <a:lstStyle/>
                    <a:p>
                      <a:r>
                        <a:rPr lang="ru-RU" dirty="0" smtClean="0"/>
                        <a:t>05.06.2026</a:t>
                      </a:r>
                    </a:p>
                  </a:txBody>
                  <a:tcPr/>
                </a:tc>
                <a:tc>
                  <a:txBody>
                    <a:bodyPr/>
                    <a:lstStyle/>
                    <a:p>
                      <a:r>
                        <a:rPr lang="ru-RU" dirty="0" smtClean="0"/>
                        <a:t>Физика</a:t>
                      </a:r>
                      <a:endParaRPr lang="ru-RU" dirty="0"/>
                    </a:p>
                  </a:txBody>
                  <a:tcPr/>
                </a:tc>
                <a:tc>
                  <a:txBody>
                    <a:bodyPr/>
                    <a:lstStyle/>
                    <a:p>
                      <a:r>
                        <a:rPr lang="ru-RU" dirty="0" smtClean="0"/>
                        <a:t>ППЭ 237, МОУ СШ 36</a:t>
                      </a:r>
                    </a:p>
                  </a:txBody>
                  <a:tcPr/>
                </a:tc>
                <a:extLst>
                  <a:ext uri="{0D108BD9-81ED-4DB2-BD59-A6C34878D82A}">
                    <a16:rowId xmlns:a16="http://schemas.microsoft.com/office/drawing/2014/main" val="2500230108"/>
                  </a:ext>
                </a:extLst>
              </a:tr>
              <a:tr h="370840">
                <a:tc>
                  <a:txBody>
                    <a:bodyPr/>
                    <a:lstStyle/>
                    <a:p>
                      <a:r>
                        <a:rPr lang="ru-RU" dirty="0" smtClean="0"/>
                        <a:t>05.06.2026</a:t>
                      </a:r>
                    </a:p>
                  </a:txBody>
                  <a:tcPr/>
                </a:tc>
                <a:tc>
                  <a:txBody>
                    <a:bodyPr/>
                    <a:lstStyle/>
                    <a:p>
                      <a:r>
                        <a:rPr lang="ru-RU" dirty="0" smtClean="0"/>
                        <a:t>Биология</a:t>
                      </a:r>
                      <a:endParaRPr lang="ru-RU" dirty="0"/>
                    </a:p>
                  </a:txBody>
                  <a:tcPr/>
                </a:tc>
                <a:tc>
                  <a:txBody>
                    <a:bodyPr/>
                    <a:lstStyle/>
                    <a:p>
                      <a:r>
                        <a:rPr lang="ru-RU" dirty="0" smtClean="0"/>
                        <a:t>ППЭ 97, МОУ Гимназия</a:t>
                      </a:r>
                      <a:r>
                        <a:rPr lang="ru-RU" baseline="0" dirty="0" smtClean="0"/>
                        <a:t> (1корпус)</a:t>
                      </a:r>
                      <a:endParaRPr lang="ru-RU" dirty="0" smtClean="0"/>
                    </a:p>
                  </a:txBody>
                  <a:tcPr/>
                </a:tc>
                <a:extLst>
                  <a:ext uri="{0D108BD9-81ED-4DB2-BD59-A6C34878D82A}">
                    <a16:rowId xmlns:a16="http://schemas.microsoft.com/office/drawing/2014/main" val="1701416182"/>
                  </a:ext>
                </a:extLst>
              </a:tr>
              <a:tr h="370840">
                <a:tc>
                  <a:txBody>
                    <a:bodyPr/>
                    <a:lstStyle/>
                    <a:p>
                      <a:r>
                        <a:rPr lang="ru-RU" dirty="0" smtClean="0"/>
                        <a:t>05.06.2026</a:t>
                      </a:r>
                    </a:p>
                  </a:txBody>
                  <a:tcPr/>
                </a:tc>
                <a:tc>
                  <a:txBody>
                    <a:bodyPr/>
                    <a:lstStyle/>
                    <a:p>
                      <a:r>
                        <a:rPr lang="ru-RU" dirty="0" smtClean="0"/>
                        <a:t>история</a:t>
                      </a:r>
                      <a:endParaRPr lang="ru-RU" dirty="0"/>
                    </a:p>
                  </a:txBody>
                  <a:tcPr/>
                </a:tc>
                <a:tc>
                  <a:txBody>
                    <a:bodyPr/>
                    <a:lstStyle/>
                    <a:p>
                      <a:r>
                        <a:rPr lang="ru-RU" dirty="0" smtClean="0"/>
                        <a:t>ППЭ 97, МОУ Гимназия (1корпус)</a:t>
                      </a:r>
                    </a:p>
                  </a:txBody>
                  <a:tcPr/>
                </a:tc>
                <a:extLst>
                  <a:ext uri="{0D108BD9-81ED-4DB2-BD59-A6C34878D82A}">
                    <a16:rowId xmlns:a16="http://schemas.microsoft.com/office/drawing/2014/main" val="3045270"/>
                  </a:ext>
                </a:extLst>
              </a:tr>
              <a:tr h="344849">
                <a:tc>
                  <a:txBody>
                    <a:bodyPr/>
                    <a:lstStyle/>
                    <a:p>
                      <a:r>
                        <a:rPr lang="ru-RU" dirty="0" smtClean="0"/>
                        <a:t>06.06.2026</a:t>
                      </a:r>
                      <a:endParaRPr lang="ru-RU" dirty="0" smtClean="0"/>
                    </a:p>
                  </a:txBody>
                  <a:tcPr/>
                </a:tc>
                <a:tc>
                  <a:txBody>
                    <a:bodyPr/>
                    <a:lstStyle/>
                    <a:p>
                      <a:r>
                        <a:rPr lang="ru-RU" dirty="0" smtClean="0"/>
                        <a:t>Английский</a:t>
                      </a:r>
                      <a:r>
                        <a:rPr lang="ru-RU" baseline="0" dirty="0" smtClean="0"/>
                        <a:t> язык</a:t>
                      </a:r>
                      <a:endParaRPr lang="ru-RU" dirty="0"/>
                    </a:p>
                  </a:txBody>
                  <a:tcPr/>
                </a:tc>
                <a:tc>
                  <a:txBody>
                    <a:bodyPr/>
                    <a:lstStyle/>
                    <a:p>
                      <a:r>
                        <a:rPr lang="ru-RU" dirty="0" smtClean="0"/>
                        <a:t>ППЭ </a:t>
                      </a:r>
                      <a:r>
                        <a:rPr lang="ru-RU" dirty="0" smtClean="0"/>
                        <a:t>280, </a:t>
                      </a:r>
                      <a:r>
                        <a:rPr lang="ru-RU" dirty="0" smtClean="0"/>
                        <a:t>МОУ СШ </a:t>
                      </a:r>
                      <a:r>
                        <a:rPr lang="ru-RU" dirty="0" smtClean="0"/>
                        <a:t>23</a:t>
                      </a:r>
                      <a:endParaRPr lang="ru-RU" dirty="0" smtClean="0"/>
                    </a:p>
                  </a:txBody>
                  <a:tcPr/>
                </a:tc>
                <a:extLst>
                  <a:ext uri="{0D108BD9-81ED-4DB2-BD59-A6C34878D82A}">
                    <a16:rowId xmlns:a16="http://schemas.microsoft.com/office/drawing/2014/main" val="1784612126"/>
                  </a:ext>
                </a:extLst>
              </a:tr>
              <a:tr h="370840">
                <a:tc>
                  <a:txBody>
                    <a:bodyPr/>
                    <a:lstStyle/>
                    <a:p>
                      <a:r>
                        <a:rPr lang="ru-RU" dirty="0" smtClean="0"/>
                        <a:t>09.06.2026</a:t>
                      </a:r>
                      <a:endParaRPr lang="ru-RU" dirty="0"/>
                    </a:p>
                  </a:txBody>
                  <a:tcPr/>
                </a:tc>
                <a:tc>
                  <a:txBody>
                    <a:bodyPr/>
                    <a:lstStyle/>
                    <a:p>
                      <a:r>
                        <a:rPr lang="ru-RU" dirty="0" smtClean="0"/>
                        <a:t>Математика</a:t>
                      </a:r>
                      <a:endParaRPr lang="ru-RU" dirty="0"/>
                    </a:p>
                  </a:txBody>
                  <a:tcPr/>
                </a:tc>
                <a:tc>
                  <a:txBody>
                    <a:bodyPr/>
                    <a:lstStyle/>
                    <a:p>
                      <a:r>
                        <a:rPr lang="ru-RU" dirty="0" smtClean="0"/>
                        <a:t>ППЭ 237, МОУ СШ 36</a:t>
                      </a:r>
                      <a:endParaRPr lang="ru-RU" dirty="0"/>
                    </a:p>
                  </a:txBody>
                  <a:tcPr/>
                </a:tc>
                <a:extLst>
                  <a:ext uri="{0D108BD9-81ED-4DB2-BD59-A6C34878D82A}">
                    <a16:rowId xmlns:a16="http://schemas.microsoft.com/office/drawing/2014/main" val="2118851371"/>
                  </a:ext>
                </a:extLst>
              </a:tr>
            </a:tbl>
          </a:graphicData>
        </a:graphic>
      </p:graphicFrame>
      <p:sp>
        <p:nvSpPr>
          <p:cNvPr id="4" name="Номер слайда 3"/>
          <p:cNvSpPr>
            <a:spLocks noGrp="1"/>
          </p:cNvSpPr>
          <p:nvPr>
            <p:ph type="sldNum" sz="quarter" idx="12"/>
          </p:nvPr>
        </p:nvSpPr>
        <p:spPr/>
        <p:txBody>
          <a:bodyPr/>
          <a:lstStyle/>
          <a:p>
            <a:fld id="{812BC288-2C15-45DE-882E-160EA34E3F1B}" type="slidenum">
              <a:rPr lang="ru-RU" altLang="ru-RU" smtClean="0"/>
              <a:pPr/>
              <a:t>33</a:t>
            </a:fld>
            <a:endParaRPr lang="ru-RU" altLang="ru-RU"/>
          </a:p>
        </p:txBody>
      </p:sp>
    </p:spTree>
    <p:extLst>
      <p:ext uri="{BB962C8B-B14F-4D97-AF65-F5344CB8AC3E}">
        <p14:creationId xmlns:p14="http://schemas.microsoft.com/office/powerpoint/2010/main" val="239131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Выпускники гимназии сдают ОГЭ</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4016799971"/>
              </p:ext>
            </p:extLst>
          </p:nvPr>
        </p:nvGraphicFramePr>
        <p:xfrm>
          <a:off x="628650" y="1131587"/>
          <a:ext cx="7886700" cy="367241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92733306"/>
                    </a:ext>
                  </a:extLst>
                </a:gridCol>
                <a:gridCol w="2106538">
                  <a:extLst>
                    <a:ext uri="{9D8B030D-6E8A-4147-A177-3AD203B41FA5}">
                      <a16:colId xmlns:a16="http://schemas.microsoft.com/office/drawing/2014/main" val="681290391"/>
                    </a:ext>
                  </a:extLst>
                </a:gridCol>
                <a:gridCol w="3151262">
                  <a:extLst>
                    <a:ext uri="{9D8B030D-6E8A-4147-A177-3AD203B41FA5}">
                      <a16:colId xmlns:a16="http://schemas.microsoft.com/office/drawing/2014/main" val="800899324"/>
                    </a:ext>
                  </a:extLst>
                </a:gridCol>
              </a:tblGrid>
              <a:tr h="369833">
                <a:tc>
                  <a:txBody>
                    <a:bodyPr/>
                    <a:lstStyle/>
                    <a:p>
                      <a:r>
                        <a:rPr lang="ru-RU" dirty="0" smtClean="0"/>
                        <a:t>дата</a:t>
                      </a:r>
                      <a:endParaRPr lang="ru-RU" dirty="0"/>
                    </a:p>
                  </a:txBody>
                  <a:tcPr/>
                </a:tc>
                <a:tc>
                  <a:txBody>
                    <a:bodyPr/>
                    <a:lstStyle/>
                    <a:p>
                      <a:r>
                        <a:rPr lang="ru-RU" dirty="0" smtClean="0"/>
                        <a:t>экзамен</a:t>
                      </a:r>
                      <a:endParaRPr lang="ru-RU" dirty="0"/>
                    </a:p>
                  </a:txBody>
                  <a:tcPr/>
                </a:tc>
                <a:tc>
                  <a:txBody>
                    <a:bodyPr/>
                    <a:lstStyle/>
                    <a:p>
                      <a:r>
                        <a:rPr lang="ru-RU" dirty="0" smtClean="0"/>
                        <a:t>ППЭ</a:t>
                      </a:r>
                      <a:endParaRPr lang="ru-RU" dirty="0"/>
                    </a:p>
                  </a:txBody>
                  <a:tcPr/>
                </a:tc>
                <a:extLst>
                  <a:ext uri="{0D108BD9-81ED-4DB2-BD59-A6C34878D82A}">
                    <a16:rowId xmlns:a16="http://schemas.microsoft.com/office/drawing/2014/main" val="4151701406"/>
                  </a:ext>
                </a:extLst>
              </a:tr>
              <a:tr h="369833">
                <a:tc>
                  <a:txBody>
                    <a:bodyPr/>
                    <a:lstStyle/>
                    <a:p>
                      <a:r>
                        <a:rPr lang="ru-RU" dirty="0" smtClean="0"/>
                        <a:t>16.06.2026</a:t>
                      </a:r>
                      <a:endParaRPr lang="ru-RU" dirty="0"/>
                    </a:p>
                  </a:txBody>
                  <a:tcPr/>
                </a:tc>
                <a:tc>
                  <a:txBody>
                    <a:bodyPr/>
                    <a:lstStyle/>
                    <a:p>
                      <a:r>
                        <a:rPr lang="ru-RU" dirty="0" smtClean="0"/>
                        <a:t>Биология</a:t>
                      </a:r>
                      <a:endParaRPr lang="ru-RU" dirty="0"/>
                    </a:p>
                  </a:txBody>
                  <a:tcPr/>
                </a:tc>
                <a:tc>
                  <a:txBody>
                    <a:bodyPr/>
                    <a:lstStyle/>
                    <a:p>
                      <a:r>
                        <a:rPr lang="ru-RU" dirty="0" smtClean="0"/>
                        <a:t>ППЭ 264, МОУ СШ 19</a:t>
                      </a:r>
                      <a:endParaRPr lang="ru-RU" dirty="0"/>
                    </a:p>
                  </a:txBody>
                  <a:tcPr/>
                </a:tc>
                <a:extLst>
                  <a:ext uri="{0D108BD9-81ED-4DB2-BD59-A6C34878D82A}">
                    <a16:rowId xmlns:a16="http://schemas.microsoft.com/office/drawing/2014/main" val="3273051508"/>
                  </a:ext>
                </a:extLst>
              </a:tr>
              <a:tr h="369833">
                <a:tc>
                  <a:txBody>
                    <a:bodyPr/>
                    <a:lstStyle/>
                    <a:p>
                      <a:r>
                        <a:rPr lang="ru-RU" dirty="0" smtClean="0"/>
                        <a:t>16.06.2026</a:t>
                      </a:r>
                    </a:p>
                  </a:txBody>
                  <a:tcPr/>
                </a:tc>
                <a:tc>
                  <a:txBody>
                    <a:bodyPr/>
                    <a:lstStyle/>
                    <a:p>
                      <a:r>
                        <a:rPr lang="ru-RU" dirty="0" smtClean="0"/>
                        <a:t>Обществознание</a:t>
                      </a:r>
                      <a:endParaRPr lang="ru-RU" dirty="0"/>
                    </a:p>
                  </a:txBody>
                  <a:tcPr/>
                </a:tc>
                <a:tc>
                  <a:txBody>
                    <a:bodyPr/>
                    <a:lstStyle/>
                    <a:p>
                      <a:r>
                        <a:rPr lang="ru-RU" dirty="0" smtClean="0"/>
                        <a:t>ППЭ 265, МОУ СШ 31</a:t>
                      </a:r>
                    </a:p>
                  </a:txBody>
                  <a:tcPr/>
                </a:tc>
                <a:extLst>
                  <a:ext uri="{0D108BD9-81ED-4DB2-BD59-A6C34878D82A}">
                    <a16:rowId xmlns:a16="http://schemas.microsoft.com/office/drawing/2014/main" val="4127963452"/>
                  </a:ext>
                </a:extLst>
              </a:tr>
              <a:tr h="369833">
                <a:tc>
                  <a:txBody>
                    <a:bodyPr/>
                    <a:lstStyle/>
                    <a:p>
                      <a:r>
                        <a:rPr lang="ru-RU" dirty="0" smtClean="0"/>
                        <a:t>16.06.2026</a:t>
                      </a:r>
                    </a:p>
                  </a:txBody>
                  <a:tcPr/>
                </a:tc>
                <a:tc>
                  <a:txBody>
                    <a:bodyPr/>
                    <a:lstStyle/>
                    <a:p>
                      <a:r>
                        <a:rPr lang="ru-RU" dirty="0" smtClean="0"/>
                        <a:t>История</a:t>
                      </a:r>
                      <a:endParaRPr lang="ru-RU" dirty="0"/>
                    </a:p>
                  </a:txBody>
                  <a:tcPr/>
                </a:tc>
                <a:tc>
                  <a:txBody>
                    <a:bodyPr/>
                    <a:lstStyle/>
                    <a:p>
                      <a:r>
                        <a:rPr lang="ru-RU" dirty="0" smtClean="0"/>
                        <a:t>ППЭ 265, МОУ СШ 31</a:t>
                      </a:r>
                    </a:p>
                  </a:txBody>
                  <a:tcPr/>
                </a:tc>
                <a:extLst>
                  <a:ext uri="{0D108BD9-81ED-4DB2-BD59-A6C34878D82A}">
                    <a16:rowId xmlns:a16="http://schemas.microsoft.com/office/drawing/2014/main" val="2500230108"/>
                  </a:ext>
                </a:extLst>
              </a:tr>
              <a:tr h="369833">
                <a:tc>
                  <a:txBody>
                    <a:bodyPr/>
                    <a:lstStyle/>
                    <a:p>
                      <a:r>
                        <a:rPr lang="ru-RU" dirty="0" smtClean="0"/>
                        <a:t>16.06.2026</a:t>
                      </a:r>
                    </a:p>
                  </a:txBody>
                  <a:tcPr/>
                </a:tc>
                <a:tc>
                  <a:txBody>
                    <a:bodyPr/>
                    <a:lstStyle/>
                    <a:p>
                      <a:r>
                        <a:rPr lang="ru-RU" dirty="0" smtClean="0"/>
                        <a:t>География</a:t>
                      </a:r>
                    </a:p>
                  </a:txBody>
                  <a:tcPr/>
                </a:tc>
                <a:tc>
                  <a:txBody>
                    <a:bodyPr/>
                    <a:lstStyle/>
                    <a:p>
                      <a:r>
                        <a:rPr lang="ru-RU" dirty="0" smtClean="0"/>
                        <a:t>ППЭ 265, МОУ СШ 31</a:t>
                      </a:r>
                    </a:p>
                  </a:txBody>
                  <a:tcPr/>
                </a:tc>
                <a:extLst>
                  <a:ext uri="{0D108BD9-81ED-4DB2-BD59-A6C34878D82A}">
                    <a16:rowId xmlns:a16="http://schemas.microsoft.com/office/drawing/2014/main" val="1701416182"/>
                  </a:ext>
                </a:extLst>
              </a:tr>
              <a:tr h="369833">
                <a:tc>
                  <a:txBody>
                    <a:bodyPr/>
                    <a:lstStyle/>
                    <a:p>
                      <a:r>
                        <a:rPr lang="ru-RU" dirty="0" smtClean="0"/>
                        <a:t>16.06.2026</a:t>
                      </a:r>
                    </a:p>
                  </a:txBody>
                  <a:tcPr/>
                </a:tc>
                <a:tc>
                  <a:txBody>
                    <a:bodyPr/>
                    <a:lstStyle/>
                    <a:p>
                      <a:r>
                        <a:rPr lang="ru-RU" dirty="0" smtClean="0"/>
                        <a:t>Информатика</a:t>
                      </a:r>
                      <a:endParaRPr lang="ru-RU" dirty="0"/>
                    </a:p>
                  </a:txBody>
                  <a:tcPr/>
                </a:tc>
                <a:tc>
                  <a:txBody>
                    <a:bodyPr/>
                    <a:lstStyle/>
                    <a:p>
                      <a:r>
                        <a:rPr lang="ru-RU" dirty="0" smtClean="0"/>
                        <a:t>ППЭ 117, МОУ</a:t>
                      </a:r>
                      <a:r>
                        <a:rPr lang="ru-RU" baseline="0" dirty="0" smtClean="0"/>
                        <a:t> СШ 5</a:t>
                      </a:r>
                      <a:endParaRPr lang="ru-RU" dirty="0" smtClean="0"/>
                    </a:p>
                  </a:txBody>
                  <a:tcPr/>
                </a:tc>
                <a:extLst>
                  <a:ext uri="{0D108BD9-81ED-4DB2-BD59-A6C34878D82A}">
                    <a16:rowId xmlns:a16="http://schemas.microsoft.com/office/drawing/2014/main" val="3045270"/>
                  </a:ext>
                </a:extLst>
              </a:tr>
              <a:tr h="343913">
                <a:tc>
                  <a:txBody>
                    <a:bodyPr/>
                    <a:lstStyle/>
                    <a:p>
                      <a:r>
                        <a:rPr lang="ru-RU" dirty="0" smtClean="0"/>
                        <a:t>19.06.2026</a:t>
                      </a:r>
                      <a:endParaRPr lang="ru-RU" dirty="0" smtClean="0"/>
                    </a:p>
                  </a:txBody>
                  <a:tcPr/>
                </a:tc>
                <a:tc>
                  <a:txBody>
                    <a:bodyPr/>
                    <a:lstStyle/>
                    <a:p>
                      <a:r>
                        <a:rPr lang="ru-RU" dirty="0" smtClean="0"/>
                        <a:t>Литература</a:t>
                      </a:r>
                      <a:endParaRPr lang="ru-RU" dirty="0"/>
                    </a:p>
                  </a:txBody>
                  <a:tcPr/>
                </a:tc>
                <a:tc>
                  <a:txBody>
                    <a:bodyPr/>
                    <a:lstStyle/>
                    <a:p>
                      <a:r>
                        <a:rPr lang="ru-RU" dirty="0" smtClean="0"/>
                        <a:t>ППЭ 117, МОУ</a:t>
                      </a:r>
                      <a:r>
                        <a:rPr lang="ru-RU" baseline="0" dirty="0" smtClean="0"/>
                        <a:t> СШ 5</a:t>
                      </a:r>
                      <a:endParaRPr lang="ru-RU" dirty="0" smtClean="0"/>
                    </a:p>
                  </a:txBody>
                  <a:tcPr/>
                </a:tc>
                <a:extLst>
                  <a:ext uri="{0D108BD9-81ED-4DB2-BD59-A6C34878D82A}">
                    <a16:rowId xmlns:a16="http://schemas.microsoft.com/office/drawing/2014/main" val="1784612126"/>
                  </a:ext>
                </a:extLst>
              </a:tr>
              <a:tr h="369833">
                <a:tc>
                  <a:txBody>
                    <a:bodyPr/>
                    <a:lstStyle/>
                    <a:p>
                      <a:r>
                        <a:rPr lang="ru-RU" dirty="0" smtClean="0"/>
                        <a:t>19.06.2026</a:t>
                      </a:r>
                      <a:endParaRPr lang="ru-RU" dirty="0" smtClean="0"/>
                    </a:p>
                  </a:txBody>
                  <a:tcPr/>
                </a:tc>
                <a:tc>
                  <a:txBody>
                    <a:bodyPr/>
                    <a:lstStyle/>
                    <a:p>
                      <a:r>
                        <a:rPr lang="ru-RU" dirty="0" smtClean="0"/>
                        <a:t>Химия</a:t>
                      </a:r>
                      <a:endParaRPr lang="ru-RU" dirty="0"/>
                    </a:p>
                  </a:txBody>
                  <a:tcPr/>
                </a:tc>
                <a:tc>
                  <a:txBody>
                    <a:bodyPr/>
                    <a:lstStyle/>
                    <a:p>
                      <a:r>
                        <a:rPr lang="ru-RU" dirty="0" smtClean="0"/>
                        <a:t>ППЭ 117, МОУ</a:t>
                      </a:r>
                      <a:r>
                        <a:rPr lang="ru-RU" baseline="0" dirty="0" smtClean="0"/>
                        <a:t> СШ 5</a:t>
                      </a:r>
                      <a:endParaRPr lang="ru-RU" dirty="0" smtClean="0"/>
                    </a:p>
                  </a:txBody>
                  <a:tcPr/>
                </a:tc>
                <a:extLst>
                  <a:ext uri="{0D108BD9-81ED-4DB2-BD59-A6C34878D82A}">
                    <a16:rowId xmlns:a16="http://schemas.microsoft.com/office/drawing/2014/main" val="2118851371"/>
                  </a:ext>
                </a:extLst>
              </a:tr>
              <a:tr h="369833">
                <a:tc>
                  <a:txBody>
                    <a:bodyPr/>
                    <a:lstStyle/>
                    <a:p>
                      <a:r>
                        <a:rPr lang="ru-RU" dirty="0" smtClean="0"/>
                        <a:t>19.06.2026</a:t>
                      </a:r>
                    </a:p>
                  </a:txBody>
                  <a:tcPr/>
                </a:tc>
                <a:tc>
                  <a:txBody>
                    <a:bodyPr/>
                    <a:lstStyle/>
                    <a:p>
                      <a:r>
                        <a:rPr lang="ru-RU" dirty="0" smtClean="0"/>
                        <a:t>Обществознание</a:t>
                      </a:r>
                      <a:r>
                        <a:rPr lang="ru-RU" baseline="0" dirty="0" smtClean="0"/>
                        <a:t> </a:t>
                      </a:r>
                      <a:endParaRPr lang="ru-RU" dirty="0"/>
                    </a:p>
                  </a:txBody>
                  <a:tcPr/>
                </a:tc>
                <a:tc>
                  <a:txBody>
                    <a:bodyPr/>
                    <a:lstStyle/>
                    <a:p>
                      <a:r>
                        <a:rPr lang="ru-RU" dirty="0" smtClean="0"/>
                        <a:t>ППЭ 117, МОУ</a:t>
                      </a:r>
                      <a:r>
                        <a:rPr lang="ru-RU" baseline="0" dirty="0" smtClean="0"/>
                        <a:t> СШ 5</a:t>
                      </a:r>
                      <a:endParaRPr lang="ru-RU" dirty="0" smtClean="0"/>
                    </a:p>
                  </a:txBody>
                  <a:tcPr/>
                </a:tc>
                <a:extLst>
                  <a:ext uri="{0D108BD9-81ED-4DB2-BD59-A6C34878D82A}">
                    <a16:rowId xmlns:a16="http://schemas.microsoft.com/office/drawing/2014/main" val="4266153279"/>
                  </a:ext>
                </a:extLst>
              </a:tr>
              <a:tr h="369833">
                <a:tc>
                  <a:txBody>
                    <a:bodyPr/>
                    <a:lstStyle/>
                    <a:p>
                      <a:r>
                        <a:rPr lang="ru-RU" dirty="0" smtClean="0"/>
                        <a:t>19.06.2026</a:t>
                      </a:r>
                    </a:p>
                  </a:txBody>
                  <a:tcPr/>
                </a:tc>
                <a:tc>
                  <a:txBody>
                    <a:bodyPr/>
                    <a:lstStyle/>
                    <a:p>
                      <a:r>
                        <a:rPr lang="ru-RU" dirty="0" smtClean="0"/>
                        <a:t>География</a:t>
                      </a:r>
                      <a:endParaRPr lang="ru-RU" dirty="0"/>
                    </a:p>
                  </a:txBody>
                  <a:tcPr/>
                </a:tc>
                <a:tc>
                  <a:txBody>
                    <a:bodyPr/>
                    <a:lstStyle/>
                    <a:p>
                      <a:r>
                        <a:rPr lang="ru-RU" dirty="0" smtClean="0"/>
                        <a:t>ППЭ </a:t>
                      </a:r>
                      <a:r>
                        <a:rPr lang="ru-RU" dirty="0" smtClean="0"/>
                        <a:t>265, </a:t>
                      </a:r>
                      <a:r>
                        <a:rPr lang="ru-RU" dirty="0" smtClean="0"/>
                        <a:t>МОУ</a:t>
                      </a:r>
                      <a:r>
                        <a:rPr lang="ru-RU" baseline="0" dirty="0" smtClean="0"/>
                        <a:t> СШ </a:t>
                      </a:r>
                      <a:r>
                        <a:rPr lang="ru-RU" baseline="0" dirty="0" smtClean="0"/>
                        <a:t>31</a:t>
                      </a:r>
                      <a:endParaRPr lang="ru-RU" dirty="0" smtClean="0"/>
                    </a:p>
                  </a:txBody>
                  <a:tcPr/>
                </a:tc>
                <a:extLst>
                  <a:ext uri="{0D108BD9-81ED-4DB2-BD59-A6C34878D82A}">
                    <a16:rowId xmlns:a16="http://schemas.microsoft.com/office/drawing/2014/main" val="3804342257"/>
                  </a:ext>
                </a:extLst>
              </a:tr>
            </a:tbl>
          </a:graphicData>
        </a:graphic>
      </p:graphicFrame>
      <p:sp>
        <p:nvSpPr>
          <p:cNvPr id="4" name="Номер слайда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2BC288-2C15-45DE-882E-160EA34E3F1B}" type="slidenum">
              <a:rPr kumimoji="0" lang="ru-RU" altLang="ru-RU" sz="900" b="0" i="0" u="none" strike="noStrike" kern="1200" cap="none" spc="0" normalizeH="0" baseline="0" noProof="0" smtClean="0">
                <a:ln>
                  <a:noFill/>
                </a:ln>
                <a:solidFill>
                  <a:srgbClr val="898989"/>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ru-RU" altLang="ru-RU" sz="9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6993563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Ознакомление с результатами</a:t>
            </a:r>
            <a:endParaRPr lang="ru-RU" dirty="0">
              <a:solidFill>
                <a:srgbClr val="FF0000"/>
              </a:solidFill>
            </a:endParaRPr>
          </a:p>
        </p:txBody>
      </p:sp>
      <p:sp>
        <p:nvSpPr>
          <p:cNvPr id="3" name="Объект 2"/>
          <p:cNvSpPr>
            <a:spLocks noGrp="1"/>
          </p:cNvSpPr>
          <p:nvPr>
            <p:ph idx="1"/>
          </p:nvPr>
        </p:nvSpPr>
        <p:spPr>
          <a:xfrm>
            <a:off x="628650" y="1059582"/>
            <a:ext cx="7886700" cy="3572743"/>
          </a:xfrm>
        </p:spPr>
        <p:txBody>
          <a:bodyPr/>
          <a:lstStyle/>
          <a:p>
            <a:pPr marL="0" indent="0">
              <a:buNone/>
            </a:pPr>
            <a:r>
              <a:rPr lang="ru-RU" dirty="0" smtClean="0"/>
              <a:t>Ознакомление с результатами экзаменов будет осуществляться в МОУ «Гимназия». В корпусе 1 в кабинете 2-21, в корпусе 3-в приёмной. Сообщение от классного руководителя в чате будет опубликовано. </a:t>
            </a:r>
          </a:p>
          <a:p>
            <a:pPr marL="0" indent="0">
              <a:buNone/>
            </a:pPr>
            <a:r>
              <a:rPr lang="ru-RU" dirty="0" smtClean="0"/>
              <a:t>ПО ВСЕМ ВОПРОСАМ СВЯЗАННЫМ С ПРОВЕДЕНИЕМ ГОСУДАРСТВЕННОЙ ИТОГОВОЙ АТТЕСТАЦИИ ВЫПУСКНИКОВ 9-Х КЛАССОВ ВЫ МОЖЕТЕ ОБРАТИТЬСЯ к заместителю директора по учебно-воспитательной работе Ильиной Варваре Владимировне.</a:t>
            </a:r>
          </a:p>
          <a:p>
            <a:pPr marL="0" indent="0">
              <a:buNone/>
            </a:pPr>
            <a:r>
              <a:rPr lang="ru-RU" dirty="0" smtClean="0"/>
              <a:t>Корпус 1 кабинет 2-21</a:t>
            </a:r>
          </a:p>
          <a:p>
            <a:pPr marL="0" indent="0">
              <a:buNone/>
            </a:pPr>
            <a:r>
              <a:rPr lang="ru-RU" dirty="0" smtClean="0"/>
              <a:t>Телефон 51-58-1</a:t>
            </a:r>
            <a:r>
              <a:rPr lang="en-US" dirty="0" smtClean="0"/>
              <a:t>1</a:t>
            </a:r>
            <a:endParaRPr lang="ru-RU" dirty="0" smtClean="0"/>
          </a:p>
        </p:txBody>
      </p:sp>
      <p:sp>
        <p:nvSpPr>
          <p:cNvPr id="4" name="Номер слайда 3"/>
          <p:cNvSpPr>
            <a:spLocks noGrp="1"/>
          </p:cNvSpPr>
          <p:nvPr>
            <p:ph type="sldNum" sz="quarter" idx="12"/>
          </p:nvPr>
        </p:nvSpPr>
        <p:spPr/>
        <p:txBody>
          <a:bodyPr/>
          <a:lstStyle/>
          <a:p>
            <a:fld id="{812BC288-2C15-45DE-882E-160EA34E3F1B}" type="slidenum">
              <a:rPr lang="ru-RU" altLang="ru-RU" smtClean="0"/>
              <a:pPr/>
              <a:t>35</a:t>
            </a:fld>
            <a:endParaRPr lang="ru-RU" altLang="ru-RU"/>
          </a:p>
        </p:txBody>
      </p:sp>
    </p:spTree>
    <p:extLst>
      <p:ext uri="{BB962C8B-B14F-4D97-AF65-F5344CB8AC3E}">
        <p14:creationId xmlns:p14="http://schemas.microsoft.com/office/powerpoint/2010/main" val="80842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97363" y="-159391"/>
            <a:ext cx="8407028" cy="1107996"/>
          </a:xfrm>
          <a:noFill/>
        </p:spPr>
        <p:txBody>
          <a:bodyPr wrap="square" rtlCol="0">
            <a:spAutoFit/>
          </a:bodyPr>
          <a:lstStyle/>
          <a:p>
            <a:r>
              <a:rPr lang="ru-RU" sz="6600" b="1" cap="all" spc="-100" dirty="0">
                <a:solidFill>
                  <a:srgbClr val="00A6EB"/>
                </a:solidFill>
                <a:latin typeface="Times New Roman" panose="02020603050405020304" pitchFamily="18" charset="0"/>
                <a:cs typeface="Times New Roman" panose="02020603050405020304" pitchFamily="18" charset="0"/>
              </a:rPr>
              <a:t>ГИА-9</a:t>
            </a:r>
          </a:p>
        </p:txBody>
      </p:sp>
      <p:sp>
        <p:nvSpPr>
          <p:cNvPr id="58" name="Прямоугольник 57"/>
          <p:cNvSpPr/>
          <p:nvPr/>
        </p:nvSpPr>
        <p:spPr>
          <a:xfrm>
            <a:off x="1763689" y="1965184"/>
            <a:ext cx="5544615" cy="1045732"/>
          </a:xfrm>
          <a:prstGeom prst="rect">
            <a:avLst/>
          </a:prstGeo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lstStyle/>
          <a:p>
            <a:pPr algn="ctr"/>
            <a:r>
              <a:rPr lang="ru-RU" sz="2000" b="1" dirty="0">
                <a:solidFill>
                  <a:srgbClr val="FF0000"/>
                </a:solidFill>
                <a:latin typeface="Times New Roman" panose="02020603050405020304" pitchFamily="18" charset="0"/>
                <a:ea typeface="+mj-ea"/>
                <a:cs typeface="Times New Roman" panose="02020603050405020304" pitchFamily="18" charset="0"/>
              </a:rPr>
              <a:t>Обязательные предметы: </a:t>
            </a:r>
          </a:p>
          <a:p>
            <a:pPr algn="ctr"/>
            <a:r>
              <a:rPr lang="ru-RU" sz="2000" b="1" dirty="0">
                <a:solidFill>
                  <a:srgbClr val="002060"/>
                </a:solidFill>
                <a:latin typeface="Times New Roman" panose="02020603050405020304" pitchFamily="18" charset="0"/>
                <a:ea typeface="+mj-ea"/>
                <a:cs typeface="Times New Roman" panose="02020603050405020304" pitchFamily="18" charset="0"/>
              </a:rPr>
              <a:t>русский язык и математика</a:t>
            </a:r>
          </a:p>
          <a:p>
            <a:pPr algn="ctr"/>
            <a:r>
              <a:rPr lang="ru-RU" sz="2000" b="1" dirty="0">
                <a:solidFill>
                  <a:srgbClr val="002060"/>
                </a:solidFill>
                <a:latin typeface="Times New Roman" panose="02020603050405020304" pitchFamily="18" charset="0"/>
                <a:ea typeface="+mj-ea"/>
                <a:cs typeface="Times New Roman" panose="02020603050405020304" pitchFamily="18" charset="0"/>
              </a:rPr>
              <a:t>+ 2 предмета </a:t>
            </a:r>
            <a:r>
              <a:rPr lang="ru-RU" sz="2800" b="1" dirty="0">
                <a:solidFill>
                  <a:srgbClr val="FF0000"/>
                </a:solidFill>
                <a:latin typeface="Times New Roman" panose="02020603050405020304" pitchFamily="18" charset="0"/>
                <a:cs typeface="Times New Roman" panose="02020603050405020304" pitchFamily="18" charset="0"/>
              </a:rPr>
              <a:t>по выбору</a:t>
            </a:r>
            <a:r>
              <a:rPr lang="ru-RU" sz="2800" b="1" dirty="0">
                <a:solidFill>
                  <a:srgbClr val="FF0000"/>
                </a:solidFill>
                <a:latin typeface="Times New Roman" panose="02020603050405020304" pitchFamily="18" charset="0"/>
                <a:ea typeface="+mj-ea"/>
                <a:cs typeface="Times New Roman" panose="02020603050405020304" pitchFamily="18" charset="0"/>
              </a:rPr>
              <a:t> </a:t>
            </a:r>
          </a:p>
        </p:txBody>
      </p:sp>
      <p:sp>
        <p:nvSpPr>
          <p:cNvPr id="61" name="Прямоугольник 60"/>
          <p:cNvSpPr/>
          <p:nvPr/>
        </p:nvSpPr>
        <p:spPr>
          <a:xfrm>
            <a:off x="399773" y="4425658"/>
            <a:ext cx="7917141" cy="632066"/>
          </a:xfrm>
          <a:prstGeom prst="rect">
            <a:avLst/>
          </a:prstGeo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lstStyle/>
          <a:p>
            <a:pPr algn="ctr"/>
            <a:r>
              <a:rPr lang="ru-RU" sz="2000" b="1" dirty="0">
                <a:solidFill>
                  <a:srgbClr val="002060"/>
                </a:solidFill>
                <a:latin typeface="Times New Roman" panose="02020603050405020304" pitchFamily="18" charset="0"/>
                <a:ea typeface="+mj-ea"/>
                <a:cs typeface="Times New Roman" panose="02020603050405020304" pitchFamily="18" charset="0"/>
              </a:rPr>
              <a:t>Участники с </a:t>
            </a:r>
            <a:r>
              <a:rPr lang="ru-RU" sz="2000" b="1" dirty="0" smtClean="0">
                <a:solidFill>
                  <a:srgbClr val="002060"/>
                </a:solidFill>
                <a:latin typeface="Times New Roman" panose="02020603050405020304" pitchFamily="18" charset="0"/>
                <a:ea typeface="+mj-ea"/>
                <a:cs typeface="Times New Roman" panose="02020603050405020304" pitchFamily="18" charset="0"/>
              </a:rPr>
              <a:t>ОВЗ (заключение ЦПМПК) </a:t>
            </a:r>
            <a:r>
              <a:rPr lang="ru-RU" sz="2000" b="1" dirty="0">
                <a:solidFill>
                  <a:srgbClr val="FF0000"/>
                </a:solidFill>
                <a:latin typeface="Times New Roman" panose="02020603050405020304" pitchFamily="18" charset="0"/>
                <a:ea typeface="+mj-ea"/>
                <a:cs typeface="Times New Roman" panose="02020603050405020304" pitchFamily="18" charset="0"/>
              </a:rPr>
              <a:t>имеют право </a:t>
            </a:r>
            <a:r>
              <a:rPr lang="ru-RU" sz="2000" b="1" dirty="0" smtClean="0">
                <a:solidFill>
                  <a:srgbClr val="FF0000"/>
                </a:solidFill>
                <a:latin typeface="Times New Roman" panose="02020603050405020304" pitchFamily="18" charset="0"/>
                <a:ea typeface="+mj-ea"/>
                <a:cs typeface="Times New Roman" panose="02020603050405020304" pitchFamily="18" charset="0"/>
              </a:rPr>
              <a:t>выбора</a:t>
            </a:r>
          </a:p>
          <a:p>
            <a:pPr algn="ctr"/>
            <a:r>
              <a:rPr lang="ru-RU" sz="2000" b="1" dirty="0" smtClean="0">
                <a:solidFill>
                  <a:srgbClr val="FF0000"/>
                </a:solidFill>
                <a:latin typeface="Times New Roman" panose="02020603050405020304" pitchFamily="18" charset="0"/>
                <a:ea typeface="+mj-ea"/>
                <a:cs typeface="Times New Roman" panose="02020603050405020304" pitchFamily="18" charset="0"/>
              </a:rPr>
              <a:t> </a:t>
            </a:r>
            <a:r>
              <a:rPr lang="ru-RU" sz="2000" b="1" dirty="0">
                <a:solidFill>
                  <a:srgbClr val="002060"/>
                </a:solidFill>
                <a:latin typeface="Times New Roman" panose="02020603050405020304" pitchFamily="18" charset="0"/>
                <a:ea typeface="+mj-ea"/>
                <a:cs typeface="Times New Roman" panose="02020603050405020304" pitchFamily="18" charset="0"/>
              </a:rPr>
              <a:t>ОГЭ или ГВЭ (2 экзамена)</a:t>
            </a:r>
          </a:p>
        </p:txBody>
      </p:sp>
      <p:pic>
        <p:nvPicPr>
          <p:cNvPr id="13" name="Picture 2" descr="3D White инвалида бизнес с ноутбуком на ногах, работая с напарником 3D изображение изолированных белом фоне Фотография, картинки"/>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096" y="4427204"/>
            <a:ext cx="686990" cy="632066"/>
          </a:xfrm>
          <a:prstGeom prst="rect">
            <a:avLst/>
          </a:prstGeom>
          <a:noFill/>
          <a:extLst>
            <a:ext uri="{909E8E84-426E-40DD-AFC4-6F175D3DCCD1}">
              <a14:hiddenFill xmlns:a14="http://schemas.microsoft.com/office/drawing/2010/main">
                <a:solidFill>
                  <a:srgbClr val="FFFFFF"/>
                </a:solidFill>
              </a14:hiddenFill>
            </a:ext>
          </a:extLst>
        </p:spPr>
      </p:pic>
      <p:sp>
        <p:nvSpPr>
          <p:cNvPr id="17" name="Прямоугольник 16">
            <a:extLst>
              <a:ext uri="{FF2B5EF4-FFF2-40B4-BE49-F238E27FC236}">
                <a16:creationId xmlns:a16="http://schemas.microsoft.com/office/drawing/2014/main" id="{E74A9044-A3CB-4ADA-B236-E880128F1815}"/>
              </a:ext>
            </a:extLst>
          </p:cNvPr>
          <p:cNvSpPr/>
          <p:nvPr/>
        </p:nvSpPr>
        <p:spPr>
          <a:xfrm>
            <a:off x="1763689" y="3057924"/>
            <a:ext cx="5544615" cy="1295709"/>
          </a:xfrm>
          <a:prstGeom prst="rect">
            <a:avLst/>
          </a:prstGeo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lstStyle/>
          <a:p>
            <a:pPr algn="ctr"/>
            <a:r>
              <a:rPr lang="ru-RU" sz="2000" b="1" dirty="0">
                <a:solidFill>
                  <a:srgbClr val="002060"/>
                </a:solidFill>
                <a:latin typeface="Times New Roman" panose="02020603050405020304" pitchFamily="18" charset="0"/>
                <a:ea typeface="+mj-ea"/>
                <a:cs typeface="Times New Roman" panose="02020603050405020304" pitchFamily="18" charset="0"/>
              </a:rPr>
              <a:t>До 1 марта  возможно внести </a:t>
            </a:r>
            <a:r>
              <a:rPr lang="ru-RU" sz="2000" b="1" dirty="0">
                <a:solidFill>
                  <a:srgbClr val="FF0000"/>
                </a:solidFill>
                <a:latin typeface="Times New Roman" panose="02020603050405020304" pitchFamily="18" charset="0"/>
                <a:ea typeface="+mj-ea"/>
                <a:cs typeface="Times New Roman" panose="02020603050405020304" pitchFamily="18" charset="0"/>
              </a:rPr>
              <a:t>изменения</a:t>
            </a:r>
            <a:r>
              <a:rPr lang="ru-RU" sz="2000" b="1" dirty="0">
                <a:solidFill>
                  <a:srgbClr val="002060"/>
                </a:solidFill>
                <a:latin typeface="Times New Roman" panose="02020603050405020304" pitchFamily="18" charset="0"/>
                <a:ea typeface="+mj-ea"/>
                <a:cs typeface="Times New Roman" panose="02020603050405020304" pitchFamily="18" charset="0"/>
              </a:rPr>
              <a:t>. Не создавать новое заявление, а вносить изменение в имеющееся </a:t>
            </a:r>
            <a:r>
              <a:rPr lang="ru-RU" sz="2000" b="1" dirty="0" smtClean="0">
                <a:solidFill>
                  <a:srgbClr val="002060"/>
                </a:solidFill>
                <a:latin typeface="Times New Roman" panose="02020603050405020304" pitchFamily="18" charset="0"/>
                <a:ea typeface="+mj-ea"/>
                <a:cs typeface="Times New Roman" panose="02020603050405020304" pitchFamily="18" charset="0"/>
              </a:rPr>
              <a:t>.</a:t>
            </a:r>
            <a:endParaRPr lang="ru-RU" sz="2000" b="1" dirty="0">
              <a:solidFill>
                <a:srgbClr val="002060"/>
              </a:solidFill>
              <a:latin typeface="Times New Roman" panose="02020603050405020304" pitchFamily="18" charset="0"/>
              <a:ea typeface="+mj-ea"/>
              <a:cs typeface="Times New Roman" panose="02020603050405020304" pitchFamily="18" charset="0"/>
            </a:endParaRPr>
          </a:p>
        </p:txBody>
      </p:sp>
      <p:sp>
        <p:nvSpPr>
          <p:cNvPr id="2" name="TextBox 1">
            <a:extLst>
              <a:ext uri="{FF2B5EF4-FFF2-40B4-BE49-F238E27FC236}">
                <a16:creationId xmlns:a16="http://schemas.microsoft.com/office/drawing/2014/main" id="{FF9042EE-E629-4DF2-88C0-C01771346F48}"/>
              </a:ext>
            </a:extLst>
          </p:cNvPr>
          <p:cNvSpPr txBox="1"/>
          <p:nvPr/>
        </p:nvSpPr>
        <p:spPr>
          <a:xfrm>
            <a:off x="483591" y="887966"/>
            <a:ext cx="7904833" cy="1077218"/>
          </a:xfrm>
          <a:prstGeom prst="rect">
            <a:avLst/>
          </a:prstGeom>
          <a:noFill/>
        </p:spPr>
        <p:txBody>
          <a:bodyPr wrap="square" rtlCol="0">
            <a:spAutoFit/>
          </a:bodyPr>
          <a:lstStyle/>
          <a:p>
            <a:r>
              <a:rPr lang="ru-RU" sz="3200" b="1" dirty="0" smtClean="0">
                <a:latin typeface="Times New Roman" panose="02020603050405020304" pitchFamily="18" charset="0"/>
                <a:cs typeface="Times New Roman" panose="02020603050405020304" pitchFamily="18" charset="0"/>
              </a:rPr>
              <a:t>- 4 экзамена; </a:t>
            </a:r>
          </a:p>
          <a:p>
            <a:r>
              <a:rPr lang="ru-RU" sz="3200" b="1" dirty="0" smtClean="0">
                <a:latin typeface="Times New Roman" panose="02020603050405020304" pitchFamily="18" charset="0"/>
                <a:cs typeface="Times New Roman" panose="02020603050405020304" pitchFamily="18" charset="0"/>
              </a:rPr>
              <a:t>- оценивание </a:t>
            </a:r>
            <a:r>
              <a:rPr lang="ru-RU" sz="3200" b="1" dirty="0">
                <a:latin typeface="Times New Roman" panose="02020603050405020304" pitchFamily="18" charset="0"/>
                <a:cs typeface="Times New Roman" panose="02020603050405020304" pitchFamily="18" charset="0"/>
              </a:rPr>
              <a:t>по 5-ти бальной </a:t>
            </a:r>
            <a:r>
              <a:rPr lang="ru-RU" sz="3200" b="1" dirty="0" smtClean="0">
                <a:latin typeface="Times New Roman" panose="02020603050405020304" pitchFamily="18" charset="0"/>
                <a:cs typeface="Times New Roman" panose="02020603050405020304" pitchFamily="18" charset="0"/>
              </a:rPr>
              <a:t>шкале;</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726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DA23A9A-C647-42A2-95DD-E657A0246971}"/>
              </a:ext>
            </a:extLst>
          </p:cNvPr>
          <p:cNvSpPr txBox="1"/>
          <p:nvPr/>
        </p:nvSpPr>
        <p:spPr>
          <a:xfrm>
            <a:off x="89738" y="275866"/>
            <a:ext cx="8946757" cy="1077218"/>
          </a:xfrm>
          <a:prstGeom prst="rect">
            <a:avLst/>
          </a:prstGeom>
          <a:noFill/>
        </p:spPr>
        <p:txBody>
          <a:bodyPr wrap="square">
            <a:spAutoFit/>
          </a:bodyPr>
          <a:lstStyle/>
          <a:p>
            <a:pPr algn="ctr"/>
            <a:r>
              <a:rPr lang="ru-RU" sz="3200" b="1" cap="all" spc="-100" dirty="0" smtClean="0">
                <a:solidFill>
                  <a:srgbClr val="C00000"/>
                </a:solidFill>
                <a:latin typeface="Times New Roman" panose="02020603050405020304" pitchFamily="18" charset="0"/>
                <a:cs typeface="Times New Roman" panose="02020603050405020304" pitchFamily="18" charset="0"/>
              </a:rPr>
              <a:t>Допуск к ОГЭ (ГВЭ) – итоговое собеседование</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89739" y="1453060"/>
            <a:ext cx="3186117" cy="523220"/>
          </a:xfrm>
          <a:prstGeom prst="rect">
            <a:avLst/>
          </a:prstGeom>
        </p:spPr>
        <p:txBody>
          <a:bodyPr wrap="square">
            <a:spAutoFit/>
          </a:bodyPr>
          <a:lstStyle/>
          <a:p>
            <a:r>
              <a:rPr lang="ru-RU" sz="2800" b="1" dirty="0" smtClean="0">
                <a:solidFill>
                  <a:srgbClr val="FF0000"/>
                </a:solidFill>
                <a:latin typeface="Times New Roman" panose="02020603050405020304" pitchFamily="18" charset="0"/>
                <a:cs typeface="Times New Roman" panose="02020603050405020304" pitchFamily="18" charset="0"/>
              </a:rPr>
              <a:t>11</a:t>
            </a:r>
            <a:r>
              <a:rPr lang="ru-RU" sz="28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ru-RU" sz="2800" b="1" dirty="0">
                <a:solidFill>
                  <a:srgbClr val="FF0000"/>
                </a:solidFill>
                <a:latin typeface="Times New Roman" panose="02020603050405020304" pitchFamily="18" charset="0"/>
                <a:cs typeface="Times New Roman" panose="02020603050405020304" pitchFamily="18" charset="0"/>
              </a:rPr>
              <a:t>февраля</a:t>
            </a:r>
            <a:r>
              <a:rPr lang="ru-RU" sz="2800" b="1" dirty="0">
                <a:solidFill>
                  <a:schemeClr val="accent1">
                    <a:lumMod val="75000"/>
                  </a:schemeClr>
                </a:solidFill>
                <a:latin typeface="Times New Roman" panose="02020603050405020304" pitchFamily="18" charset="0"/>
                <a:cs typeface="Times New Roman" panose="02020603050405020304" pitchFamily="18" charset="0"/>
              </a:rPr>
              <a:t> </a:t>
            </a:r>
            <a:r>
              <a:rPr lang="ru-RU" sz="2800" b="1" dirty="0" smtClean="0">
                <a:solidFill>
                  <a:srgbClr val="FF0000"/>
                </a:solidFill>
                <a:latin typeface="Times New Roman" panose="02020603050405020304" pitchFamily="18" charset="0"/>
                <a:cs typeface="Times New Roman" panose="02020603050405020304" pitchFamily="18" charset="0"/>
              </a:rPr>
              <a:t>2026 г.</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5" name="Стрелка вниз 4"/>
          <p:cNvSpPr/>
          <p:nvPr/>
        </p:nvSpPr>
        <p:spPr>
          <a:xfrm>
            <a:off x="107504" y="1944387"/>
            <a:ext cx="2896046" cy="1872694"/>
          </a:xfrm>
          <a:prstGeom prst="downArrow">
            <a:avLst>
              <a:gd name="adj1" fmla="val 60447"/>
              <a:gd name="adj2" fmla="val 50000"/>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chemeClr val="tx1"/>
                </a:solidFill>
                <a:latin typeface="Times New Roman" panose="02020603050405020304" pitchFamily="18" charset="0"/>
                <a:cs typeface="Times New Roman" panose="02020603050405020304" pitchFamily="18" charset="0"/>
              </a:rPr>
              <a:t>Отсутствие по уважительной причине; «незачет»; удаление</a:t>
            </a:r>
          </a:p>
        </p:txBody>
      </p:sp>
      <p:sp>
        <p:nvSpPr>
          <p:cNvPr id="10" name="Прямоугольник 9"/>
          <p:cNvSpPr/>
          <p:nvPr/>
        </p:nvSpPr>
        <p:spPr>
          <a:xfrm>
            <a:off x="368650" y="3817081"/>
            <a:ext cx="2745623" cy="461665"/>
          </a:xfrm>
          <a:prstGeom prst="rect">
            <a:avLst/>
          </a:prstGeom>
        </p:spPr>
        <p:txBody>
          <a:bodyPr wrap="none">
            <a:spAutoFit/>
          </a:bodyPr>
          <a:lstStyle/>
          <a:p>
            <a:r>
              <a:rPr lang="ru-RU" sz="2400" b="1" dirty="0" smtClean="0">
                <a:latin typeface="Times New Roman" panose="02020603050405020304" pitchFamily="18" charset="0"/>
                <a:cs typeface="Times New Roman" panose="02020603050405020304" pitchFamily="18" charset="0"/>
              </a:rPr>
              <a:t>11 </a:t>
            </a:r>
            <a:r>
              <a:rPr lang="ru-RU" sz="2400" b="1" dirty="0">
                <a:latin typeface="Times New Roman" panose="02020603050405020304" pitchFamily="18" charset="0"/>
                <a:cs typeface="Times New Roman" panose="02020603050405020304" pitchFamily="18" charset="0"/>
              </a:rPr>
              <a:t>марта </a:t>
            </a:r>
            <a:r>
              <a:rPr lang="ru-RU" sz="2400" b="1" dirty="0" smtClean="0">
                <a:latin typeface="Times New Roman" panose="02020603050405020304" pitchFamily="18" charset="0"/>
                <a:cs typeface="Times New Roman" panose="02020603050405020304" pitchFamily="18" charset="0"/>
              </a:rPr>
              <a:t>2026 </a:t>
            </a:r>
            <a:r>
              <a:rPr lang="ru-RU" sz="2400" b="1" dirty="0">
                <a:latin typeface="Times New Roman" panose="02020603050405020304" pitchFamily="18" charset="0"/>
                <a:cs typeface="Times New Roman" panose="02020603050405020304" pitchFamily="18" charset="0"/>
              </a:rPr>
              <a:t>года</a:t>
            </a:r>
          </a:p>
        </p:txBody>
      </p:sp>
      <p:sp>
        <p:nvSpPr>
          <p:cNvPr id="11" name="Прямоугольник 10"/>
          <p:cNvSpPr/>
          <p:nvPr/>
        </p:nvSpPr>
        <p:spPr>
          <a:xfrm>
            <a:off x="405425" y="4371950"/>
            <a:ext cx="2900409" cy="461665"/>
          </a:xfrm>
          <a:prstGeom prst="rect">
            <a:avLst/>
          </a:prstGeom>
        </p:spPr>
        <p:txBody>
          <a:bodyPr wrap="none">
            <a:spAutoFit/>
          </a:bodyPr>
          <a:lstStyle/>
          <a:p>
            <a:r>
              <a:rPr lang="ru-RU" sz="2400" b="1" dirty="0" smtClean="0">
                <a:latin typeface="Times New Roman" panose="02020603050405020304" pitchFamily="18" charset="0"/>
                <a:cs typeface="Times New Roman" panose="02020603050405020304" pitchFamily="18" charset="0"/>
              </a:rPr>
              <a:t>20 апреля 2026 года</a:t>
            </a:r>
            <a:endParaRPr lang="ru-RU" sz="2400" b="1" dirty="0">
              <a:latin typeface="Times New Roman" panose="02020603050405020304" pitchFamily="18" charset="0"/>
              <a:cs typeface="Times New Roman" panose="02020603050405020304" pitchFamily="18" charset="0"/>
            </a:endParaRPr>
          </a:p>
        </p:txBody>
      </p:sp>
      <p:sp>
        <p:nvSpPr>
          <p:cNvPr id="12" name="Стрелка вправо с вырезом 11"/>
          <p:cNvSpPr/>
          <p:nvPr/>
        </p:nvSpPr>
        <p:spPr>
          <a:xfrm rot="5400000">
            <a:off x="1365548" y="4227736"/>
            <a:ext cx="249902" cy="21525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3995936" y="3579862"/>
            <a:ext cx="5040560" cy="1477862"/>
          </a:xfrm>
          <a:prstGeom prst="rect">
            <a:avLst/>
          </a:prstGeo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lstStyle/>
          <a:p>
            <a:pPr algn="ctr"/>
            <a:r>
              <a:rPr lang="ru-RU" sz="2000" b="1" dirty="0">
                <a:solidFill>
                  <a:srgbClr val="FF0000"/>
                </a:solidFill>
                <a:latin typeface="Times New Roman" panose="02020603050405020304" pitchFamily="18" charset="0"/>
                <a:ea typeface="+mj-ea"/>
                <a:cs typeface="Times New Roman" panose="02020603050405020304" pitchFamily="18" charset="0"/>
              </a:rPr>
              <a:t>Участники с ОВЗ </a:t>
            </a:r>
            <a:r>
              <a:rPr lang="ru-RU" sz="2000" i="1" dirty="0">
                <a:solidFill>
                  <a:schemeClr val="tx2">
                    <a:lumMod val="75000"/>
                  </a:schemeClr>
                </a:solidFill>
                <a:latin typeface="Times New Roman" panose="02020603050405020304" pitchFamily="18" charset="0"/>
                <a:ea typeface="+mj-ea"/>
                <a:cs typeface="Times New Roman" panose="02020603050405020304" pitchFamily="18" charset="0"/>
              </a:rPr>
              <a:t>(справка, заключение </a:t>
            </a:r>
            <a:r>
              <a:rPr lang="ru-RU" sz="2000" i="1" dirty="0" smtClean="0">
                <a:solidFill>
                  <a:schemeClr val="tx2">
                    <a:lumMod val="75000"/>
                  </a:schemeClr>
                </a:solidFill>
                <a:latin typeface="Times New Roman" panose="02020603050405020304" pitchFamily="18" charset="0"/>
                <a:ea typeface="+mj-ea"/>
                <a:cs typeface="Times New Roman" panose="02020603050405020304" pitchFamily="18" charset="0"/>
              </a:rPr>
              <a:t>ТПМПК</a:t>
            </a:r>
            <a:r>
              <a:rPr lang="ru-RU" sz="2000" i="1" dirty="0">
                <a:solidFill>
                  <a:schemeClr val="tx2">
                    <a:lumMod val="75000"/>
                  </a:schemeClr>
                </a:solidFill>
                <a:latin typeface="Times New Roman" panose="02020603050405020304" pitchFamily="18" charset="0"/>
                <a:ea typeface="+mj-ea"/>
                <a:cs typeface="Times New Roman" panose="02020603050405020304" pitchFamily="18" charset="0"/>
              </a:rPr>
              <a:t>)</a:t>
            </a:r>
            <a:r>
              <a:rPr lang="ru-RU" sz="2000" b="1" dirty="0">
                <a:solidFill>
                  <a:schemeClr val="tx2">
                    <a:lumMod val="75000"/>
                  </a:schemeClr>
                </a:solidFill>
                <a:latin typeface="Times New Roman" panose="02020603050405020304" pitchFamily="18" charset="0"/>
                <a:ea typeface="+mj-ea"/>
                <a:cs typeface="Times New Roman" panose="02020603050405020304" pitchFamily="18" charset="0"/>
              </a:rPr>
              <a:t>: особые условия; продолжительность +30 минут </a:t>
            </a:r>
          </a:p>
        </p:txBody>
      </p:sp>
      <p:sp>
        <p:nvSpPr>
          <p:cNvPr id="16" name="AutoShape 2" descr="https://static.tildacdn.com/tild3836-3238-4661-b862-306135323337/fipi-logo-org.sv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8" name="Рисунок 17"/>
          <p:cNvPicPr>
            <a:picLocks noChangeAspect="1"/>
          </p:cNvPicPr>
          <p:nvPr/>
        </p:nvPicPr>
        <p:blipFill>
          <a:blip r:embed="rId3"/>
          <a:stretch>
            <a:fillRect/>
          </a:stretch>
        </p:blipFill>
        <p:spPr>
          <a:xfrm>
            <a:off x="7308304" y="1767845"/>
            <a:ext cx="570853" cy="815504"/>
          </a:xfrm>
          <a:prstGeom prst="rect">
            <a:avLst/>
          </a:prstGeom>
        </p:spPr>
      </p:pic>
      <p:sp>
        <p:nvSpPr>
          <p:cNvPr id="19" name="Прямоугольник 18"/>
          <p:cNvSpPr/>
          <p:nvPr/>
        </p:nvSpPr>
        <p:spPr>
          <a:xfrm>
            <a:off x="4176237" y="1314560"/>
            <a:ext cx="4544878" cy="369332"/>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https://fipi.ru/itogovoye-sobesedovaniye</a:t>
            </a:r>
            <a:endParaRPr lang="ru-RU" dirty="0">
              <a:latin typeface="Times New Roman" panose="02020603050405020304" pitchFamily="18" charset="0"/>
              <a:cs typeface="Times New Roman" panose="02020603050405020304" pitchFamily="18" charset="0"/>
            </a:endParaRPr>
          </a:p>
        </p:txBody>
      </p:sp>
      <p:sp>
        <p:nvSpPr>
          <p:cNvPr id="21" name="TextBox 20"/>
          <p:cNvSpPr txBox="1"/>
          <p:nvPr/>
        </p:nvSpPr>
        <p:spPr>
          <a:xfrm>
            <a:off x="2843808" y="2175597"/>
            <a:ext cx="1459452" cy="400110"/>
          </a:xfrm>
          <a:prstGeom prst="rect">
            <a:avLst/>
          </a:prstGeom>
          <a:noFill/>
        </p:spPr>
        <p:txBody>
          <a:bodyPr wrap="square" rtlCol="0">
            <a:spAutoFit/>
          </a:bodyPr>
          <a:lstStyle/>
          <a:p>
            <a:pPr algn="ctr"/>
            <a:r>
              <a:rPr lang="ru-RU" sz="2000" b="1" dirty="0">
                <a:solidFill>
                  <a:srgbClr val="FF0000"/>
                </a:solidFill>
                <a:latin typeface="Times New Roman" panose="02020603050405020304" pitchFamily="18" charset="0"/>
                <a:cs typeface="Times New Roman" panose="02020603050405020304" pitchFamily="18" charset="0"/>
              </a:rPr>
              <a:t>15 минут</a:t>
            </a:r>
          </a:p>
        </p:txBody>
      </p:sp>
      <p:pic>
        <p:nvPicPr>
          <p:cNvPr id="1026" name="Picture 2" descr="https://storage.myseldon.com/news-pict-83/830642605EFA42A7E4AB00399661849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03261" y="1735104"/>
            <a:ext cx="2904204" cy="156827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https://dnevnikmastera.ru/sites/default/files/styles/780w/public/photoart/kak_narisovat_chasy_3.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03848" y="1353084"/>
            <a:ext cx="864096" cy="930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679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128727"/>
            <a:ext cx="9001000" cy="830997"/>
          </a:xfrm>
          <a:noFill/>
        </p:spPr>
        <p:txBody>
          <a:bodyPr vert="horz" wrap="square" lIns="91440" tIns="45720" rIns="91440" bIns="45720" rtlCol="0" anchor="ctr">
            <a:spAutoFit/>
          </a:bodyPr>
          <a:lstStyle/>
          <a:p>
            <a:r>
              <a:rPr lang="ru-RU" sz="2400" b="1" cap="all" spc="-100" dirty="0">
                <a:solidFill>
                  <a:srgbClr val="00A6EB"/>
                </a:solidFill>
                <a:latin typeface="Times New Roman" panose="02020603050405020304" pitchFamily="18" charset="0"/>
                <a:cs typeface="Times New Roman" panose="02020603050405020304" pitchFamily="18" charset="0"/>
              </a:rPr>
              <a:t>Создание специализированных условий </a:t>
            </a:r>
            <a:r>
              <a:rPr lang="ru-RU" sz="2400" b="1" cap="all" spc="-100" dirty="0" smtClean="0">
                <a:solidFill>
                  <a:srgbClr val="00A6EB"/>
                </a:solidFill>
                <a:latin typeface="Times New Roman" panose="02020603050405020304" pitchFamily="18" charset="0"/>
                <a:cs typeface="Times New Roman" panose="02020603050405020304" pitchFamily="18" charset="0"/>
              </a:rPr>
              <a:t/>
            </a:r>
            <a:br>
              <a:rPr lang="ru-RU" sz="2400" b="1" cap="all" spc="-100" dirty="0" smtClean="0">
                <a:solidFill>
                  <a:srgbClr val="00A6EB"/>
                </a:solidFill>
                <a:latin typeface="Times New Roman" panose="02020603050405020304" pitchFamily="18" charset="0"/>
                <a:cs typeface="Times New Roman" panose="02020603050405020304" pitchFamily="18" charset="0"/>
              </a:rPr>
            </a:br>
            <a:r>
              <a:rPr lang="ru-RU" sz="2400" b="1" cap="all" spc="-100" dirty="0" smtClean="0">
                <a:solidFill>
                  <a:srgbClr val="00A6EB"/>
                </a:solidFill>
                <a:latin typeface="Times New Roman" panose="02020603050405020304" pitchFamily="18" charset="0"/>
                <a:cs typeface="Times New Roman" panose="02020603050405020304" pitchFamily="18" charset="0"/>
              </a:rPr>
              <a:t>для </a:t>
            </a:r>
            <a:r>
              <a:rPr lang="ru-RU" sz="2400" b="1" cap="all" spc="-100" dirty="0">
                <a:solidFill>
                  <a:srgbClr val="00A6EB"/>
                </a:solidFill>
                <a:latin typeface="Times New Roman" panose="02020603050405020304" pitchFamily="18" charset="0"/>
                <a:cs typeface="Times New Roman" panose="02020603050405020304" pitchFamily="18" charset="0"/>
              </a:rPr>
              <a:t>участников ГИА</a:t>
            </a:r>
          </a:p>
        </p:txBody>
      </p:sp>
      <p:sp>
        <p:nvSpPr>
          <p:cNvPr id="3" name="Объект 2"/>
          <p:cNvSpPr>
            <a:spLocks noGrp="1"/>
          </p:cNvSpPr>
          <p:nvPr>
            <p:ph idx="1"/>
          </p:nvPr>
        </p:nvSpPr>
        <p:spPr>
          <a:xfrm>
            <a:off x="323528" y="959724"/>
            <a:ext cx="8568952" cy="3916282"/>
          </a:xfrm>
          <a:ln>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anchor="ctr">
            <a:normAutofit/>
          </a:bodyPr>
          <a:lstStyle/>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Создание ППЭ на дому</a:t>
            </a:r>
          </a:p>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Отдельные аудитории </a:t>
            </a:r>
          </a:p>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Ассистенты</a:t>
            </a:r>
          </a:p>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Звукоусиливающая аппаратура как коллективного, так и индивидуального пользования (для глухих и слабослышащих участников ГИА)</a:t>
            </a:r>
          </a:p>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Компьютер со специализированным ПО или  оборудованием для копирования в увеличенном размере (для слепых и слабовидящих участников ГИА)</a:t>
            </a:r>
          </a:p>
          <a:p>
            <a:pPr>
              <a:spcBef>
                <a:spcPts val="0"/>
              </a:spcBef>
            </a:pPr>
            <a:r>
              <a:rPr lang="ru-RU" sz="2000" b="1" dirty="0">
                <a:solidFill>
                  <a:srgbClr val="002060"/>
                </a:solidFill>
                <a:latin typeface="Times New Roman" panose="02020603050405020304" pitchFamily="18" charset="0"/>
                <a:ea typeface="+mj-ea"/>
                <a:cs typeface="Times New Roman" panose="02020603050405020304" pitchFamily="18" charset="0"/>
              </a:rPr>
              <a:t>Компьютер со специализированным программным обеспечением (для участников ГИА с нарушением опорно-двигательного аппарата)</a:t>
            </a:r>
          </a:p>
        </p:txBody>
      </p:sp>
    </p:spTree>
    <p:extLst>
      <p:ext uri="{BB962C8B-B14F-4D97-AF65-F5344CB8AC3E}">
        <p14:creationId xmlns:p14="http://schemas.microsoft.com/office/powerpoint/2010/main" val="3568384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141730" y="12931"/>
            <a:ext cx="4860540" cy="37804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2100" b="1" dirty="0"/>
              <a:t>Проведение ИС-9 в </a:t>
            </a:r>
            <a:r>
              <a:rPr lang="ru-RU" sz="2100" b="1" dirty="0" smtClean="0"/>
              <a:t>2026 </a:t>
            </a:r>
            <a:r>
              <a:rPr lang="ru-RU" sz="2100" b="1" dirty="0"/>
              <a:t>году </a:t>
            </a:r>
          </a:p>
        </p:txBody>
      </p:sp>
      <p:sp>
        <p:nvSpPr>
          <p:cNvPr id="11" name="Заголовок 1">
            <a:extLst>
              <a:ext uri="{FF2B5EF4-FFF2-40B4-BE49-F238E27FC236}">
                <a16:creationId xmlns:a16="http://schemas.microsoft.com/office/drawing/2014/main" id="{6AD0A889-1805-4373-B9BC-054A5F50FDB8}"/>
              </a:ext>
            </a:extLst>
          </p:cNvPr>
          <p:cNvSpPr>
            <a:spLocks noGrp="1"/>
          </p:cNvSpPr>
          <p:nvPr>
            <p:ph type="title"/>
          </p:nvPr>
        </p:nvSpPr>
        <p:spPr>
          <a:xfrm>
            <a:off x="539552" y="1779662"/>
            <a:ext cx="7272808" cy="504056"/>
          </a:xfrm>
        </p:spPr>
        <p:style>
          <a:lnRef idx="2">
            <a:schemeClr val="accent1"/>
          </a:lnRef>
          <a:fillRef idx="1">
            <a:schemeClr val="lt1"/>
          </a:fillRef>
          <a:effectRef idx="0">
            <a:schemeClr val="accent1"/>
          </a:effectRef>
          <a:fontRef idx="minor">
            <a:schemeClr val="dk1"/>
          </a:fontRef>
        </p:style>
        <p:txBody>
          <a:bodyPr>
            <a:noAutofit/>
          </a:bodyPr>
          <a:lstStyle/>
          <a:p>
            <a:pPr algn="l"/>
            <a:r>
              <a:rPr lang="ru-RU" sz="1500" dirty="0" smtClean="0">
                <a:solidFill>
                  <a:schemeClr val="tx1"/>
                </a:solidFill>
                <a:latin typeface="Times New Roman" panose="02020603050405020304" pitchFamily="18" charset="0"/>
                <a:cs typeface="Times New Roman" panose="02020603050405020304" pitchFamily="18" charset="0"/>
              </a:rPr>
              <a:t>Итоговое собеседование проводится на базе ОО, где обучается ребёнок</a:t>
            </a:r>
            <a:endParaRPr lang="ru-RU" sz="1500" dirty="0">
              <a:solidFill>
                <a:schemeClr val="tx1"/>
              </a:solidFill>
              <a:latin typeface="Times New Roman" panose="02020603050405020304" pitchFamily="18"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0F554617-7BC7-4DCA-B745-57F2C76CAF7A}"/>
              </a:ext>
            </a:extLst>
          </p:cNvPr>
          <p:cNvSpPr/>
          <p:nvPr/>
        </p:nvSpPr>
        <p:spPr>
          <a:xfrm>
            <a:off x="467544" y="882121"/>
            <a:ext cx="7560840" cy="71558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ru-RU" sz="1350" b="1" dirty="0">
                <a:solidFill>
                  <a:srgbClr val="C00000"/>
                </a:solidFill>
              </a:rPr>
              <a:t>Тексты в ИС-9 </a:t>
            </a:r>
            <a:r>
              <a:rPr lang="ru-RU" sz="1350" dirty="0"/>
              <a:t>об учёных, изобретателях, космонавтах, полководцах, героях войны, деятелях искусства, спортсменах, врачах и др., внёсших весомый вклад в развитие нашей страны, её защиту от различных угроз.</a:t>
            </a:r>
          </a:p>
        </p:txBody>
      </p:sp>
    </p:spTree>
    <p:extLst>
      <p:ext uri="{BB962C8B-B14F-4D97-AF65-F5344CB8AC3E}">
        <p14:creationId xmlns:p14="http://schemas.microsoft.com/office/powerpoint/2010/main" val="625338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Проведение ИС</a:t>
            </a:r>
            <a:endParaRPr lang="ru-RU" dirty="0"/>
          </a:p>
        </p:txBody>
      </p:sp>
      <p:sp>
        <p:nvSpPr>
          <p:cNvPr id="3" name="Нижний колонтитул 2"/>
          <p:cNvSpPr>
            <a:spLocks noGrp="1"/>
          </p:cNvSpPr>
          <p:nvPr>
            <p:ph type="ftr" sz="quarter" idx="11"/>
          </p:nvPr>
        </p:nvSpPr>
        <p:spPr/>
        <p:txBody>
          <a:bodyPr/>
          <a:lstStyle/>
          <a:p>
            <a:r>
              <a:rPr lang="ru-RU" smtClean="0"/>
              <a:t>ОБРАЗЕЦ КОЛОНТИТУЛА</a:t>
            </a:r>
            <a:endParaRPr lang="ru-RU"/>
          </a:p>
        </p:txBody>
      </p:sp>
      <p:sp>
        <p:nvSpPr>
          <p:cNvPr id="4" name="Номер слайда 3"/>
          <p:cNvSpPr>
            <a:spLocks noGrp="1"/>
          </p:cNvSpPr>
          <p:nvPr>
            <p:ph type="sldNum" sz="quarter" idx="12"/>
          </p:nvPr>
        </p:nvSpPr>
        <p:spPr/>
        <p:txBody>
          <a:bodyPr/>
          <a:lstStyle/>
          <a:p>
            <a:fld id="{C298679E-82F6-4E54-AA78-2A3A47ECD14E}" type="slidenum">
              <a:rPr lang="ru-RU" smtClean="0"/>
              <a:pPr/>
              <a:t>8</a:t>
            </a:fld>
            <a:endParaRPr lang="ru-RU"/>
          </a:p>
        </p:txBody>
      </p:sp>
      <p:sp>
        <p:nvSpPr>
          <p:cNvPr id="5" name="Прямоугольник 4"/>
          <p:cNvSpPr/>
          <p:nvPr/>
        </p:nvSpPr>
        <p:spPr>
          <a:xfrm>
            <a:off x="323528" y="1779662"/>
            <a:ext cx="8291264" cy="2862322"/>
          </a:xfrm>
          <a:prstGeom prst="rect">
            <a:avLst/>
          </a:prstGeom>
        </p:spPr>
        <p:txBody>
          <a:bodyPr wrap="square">
            <a:spAutoFit/>
          </a:bodyPr>
          <a:lstStyle/>
          <a:p>
            <a:r>
              <a:rPr lang="ru-RU" dirty="0" smtClean="0"/>
              <a:t>В </a:t>
            </a:r>
            <a:r>
              <a:rPr lang="ru-RU" dirty="0"/>
              <a:t>продолжительность итогового собеседования не включается время, отведенное на подготовительные мероприятия (приветствие участника итогового собеседования, внесение сведений в ведомость учета проведения итогового собеседования в аудитории (форма ИС-02, см. приложение 8), инструктаж участника итогового собеседования собеседником по выполнению заданий КИМ итогового собеседования до начала процедуры и др.). </a:t>
            </a:r>
          </a:p>
          <a:p>
            <a:r>
              <a:rPr lang="ru-RU" dirty="0" smtClean="0"/>
              <a:t>В </a:t>
            </a:r>
            <a:r>
              <a:rPr lang="ru-RU" dirty="0"/>
              <a:t>случае получения неудовлетворительного результата («незачет») за итоговое собеседование участники итогового собеседования вправе пересдать итоговое собеседование в текущем учебном году, но не более двух раз и только в дополнительные даты, установленные Порядком.</a:t>
            </a:r>
          </a:p>
        </p:txBody>
      </p:sp>
    </p:spTree>
    <p:extLst>
      <p:ext uri="{BB962C8B-B14F-4D97-AF65-F5344CB8AC3E}">
        <p14:creationId xmlns:p14="http://schemas.microsoft.com/office/powerpoint/2010/main" val="331151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ижний колонтитул 2"/>
          <p:cNvSpPr>
            <a:spLocks noGrp="1"/>
          </p:cNvSpPr>
          <p:nvPr>
            <p:ph type="ftr" sz="quarter" idx="11"/>
          </p:nvPr>
        </p:nvSpPr>
        <p:spPr/>
        <p:txBody>
          <a:bodyPr/>
          <a:lstStyle/>
          <a:p>
            <a:r>
              <a:rPr lang="ru-RU" smtClean="0"/>
              <a:t>ОБРАЗЕЦ КОЛОНТИТУЛА</a:t>
            </a:r>
            <a:endParaRPr lang="ru-RU"/>
          </a:p>
        </p:txBody>
      </p:sp>
      <p:sp>
        <p:nvSpPr>
          <p:cNvPr id="4" name="Номер слайда 3"/>
          <p:cNvSpPr>
            <a:spLocks noGrp="1"/>
          </p:cNvSpPr>
          <p:nvPr>
            <p:ph type="sldNum" sz="quarter" idx="12"/>
          </p:nvPr>
        </p:nvSpPr>
        <p:spPr/>
        <p:txBody>
          <a:bodyPr/>
          <a:lstStyle/>
          <a:p>
            <a:fld id="{C298679E-82F6-4E54-AA78-2A3A47ECD14E}" type="slidenum">
              <a:rPr lang="ru-RU" smtClean="0"/>
              <a:pPr/>
              <a:t>9</a:t>
            </a:fld>
            <a:endParaRPr lang="ru-RU"/>
          </a:p>
        </p:txBody>
      </p:sp>
      <p:sp>
        <p:nvSpPr>
          <p:cNvPr id="5" name="Прямоугольник 4"/>
          <p:cNvSpPr/>
          <p:nvPr/>
        </p:nvSpPr>
        <p:spPr>
          <a:xfrm>
            <a:off x="323528" y="-2684834"/>
            <a:ext cx="8363272" cy="7478970"/>
          </a:xfrm>
          <a:prstGeom prst="rect">
            <a:avLst/>
          </a:prstGeom>
        </p:spPr>
        <p:txBody>
          <a:bodyPr wrap="square">
            <a:spAutoFit/>
          </a:bodyPr>
          <a:lstStyle/>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a:p>
          <a:p>
            <a:endParaRPr lang="ru-RU" sz="1400" dirty="0" smtClean="0"/>
          </a:p>
          <a:p>
            <a:endParaRPr lang="ru-RU" sz="1400" dirty="0" smtClean="0"/>
          </a:p>
          <a:p>
            <a:r>
              <a:rPr lang="ru-RU" sz="1200" dirty="0" smtClean="0"/>
              <a:t>Итоговое </a:t>
            </a:r>
            <a:r>
              <a:rPr lang="ru-RU" sz="1200" dirty="0"/>
              <a:t>собеседование начинается в 09:00 по местному времени</a:t>
            </a:r>
            <a:r>
              <a:rPr lang="ru-RU" sz="1200" dirty="0" smtClean="0"/>
              <a:t>.</a:t>
            </a:r>
          </a:p>
          <a:p>
            <a:r>
              <a:rPr lang="ru-RU" sz="1200" dirty="0" smtClean="0"/>
              <a:t> </a:t>
            </a:r>
            <a:r>
              <a:rPr lang="ru-RU" sz="1200" dirty="0"/>
              <a:t>Участники итогового собеседования ожидают своей очереди в аудитории ожидания. </a:t>
            </a:r>
            <a:endParaRPr lang="ru-RU" sz="1200" dirty="0" smtClean="0"/>
          </a:p>
          <a:p>
            <a:r>
              <a:rPr lang="ru-RU" sz="1200" dirty="0" smtClean="0"/>
              <a:t> </a:t>
            </a:r>
            <a:r>
              <a:rPr lang="ru-RU" sz="1200" dirty="0"/>
              <a:t>В аудиториях проведения итогового собеседования ведется аудиозапись. </a:t>
            </a:r>
            <a:endParaRPr lang="ru-RU" sz="1200" dirty="0" smtClean="0"/>
          </a:p>
          <a:p>
            <a:r>
              <a:rPr lang="ru-RU" sz="1200" dirty="0" smtClean="0"/>
              <a:t>Организатор </a:t>
            </a:r>
            <a:r>
              <a:rPr lang="ru-RU" sz="1200" dirty="0"/>
              <a:t>проведения итогового собеседования приглашает участника итогового собеседования и сопровождает его в аудиторию проведения итогового собеседования согласно списку участников, полученному от ответственного организатора образовательной организации, а после окончания итогового собеседования для участника – в учебный кабинет для участников, прошедших итоговое собеседование. Затем в аудиторию проведения итогового собеседования приглашается новый участник итогового собеседования. </a:t>
            </a:r>
          </a:p>
          <a:p>
            <a:r>
              <a:rPr lang="ru-RU" sz="1200" dirty="0" smtClean="0"/>
              <a:t>Во </a:t>
            </a:r>
            <a:r>
              <a:rPr lang="ru-RU" sz="1200" dirty="0"/>
              <a:t>время проведения итогового собеседования в аудиториях проведения итогового собеседования участникам итогового собеседования запрещается иметь при себе средства связи, фото-, аудио- и видеоаппаратуру, справочные материалы, письменные заметки и иные средства хранения и передачи информации. </a:t>
            </a:r>
            <a:endParaRPr lang="ru-RU" sz="1200" dirty="0" smtClean="0"/>
          </a:p>
          <a:p>
            <a:pPr algn="just"/>
            <a:r>
              <a:rPr lang="ru-RU" sz="1200" dirty="0"/>
              <a:t>Участники итогового собеседования могут прослушать часть аудиозаписи по своему </a:t>
            </a:r>
            <a:r>
              <a:rPr lang="ru-RU" sz="1200" dirty="0" smtClean="0"/>
              <a:t>усмотрению.</a:t>
            </a:r>
          </a:p>
          <a:p>
            <a:pPr algn="just"/>
            <a:r>
              <a:rPr lang="ru-RU" sz="1200" dirty="0" smtClean="0"/>
              <a:t> </a:t>
            </a:r>
            <a:r>
              <a:rPr lang="ru-RU" sz="1200" dirty="0"/>
              <a:t>В случае если участник итогового собеседования во время проведения итогового </a:t>
            </a:r>
            <a:r>
              <a:rPr lang="ru-RU" sz="1200" dirty="0" smtClean="0"/>
              <a:t>собеседования </a:t>
            </a:r>
            <a:r>
              <a:rPr lang="ru-RU" sz="1200" dirty="0"/>
              <a:t>в аудитории проведения итогового собеседования нарушил установленные </a:t>
            </a:r>
            <a:r>
              <a:rPr lang="ru-RU" sz="1200" dirty="0" smtClean="0"/>
              <a:t>требования </a:t>
            </a:r>
            <a:r>
              <a:rPr lang="ru-RU" sz="1200" dirty="0"/>
              <a:t>Порядка (запрет иметь при себе средства связи, фото-, аудио-  </a:t>
            </a:r>
          </a:p>
          <a:p>
            <a:pPr algn="just"/>
            <a:r>
              <a:rPr lang="ru-RU" sz="1200" dirty="0"/>
              <a:t>и видеоаппаратуру, справочные материалы, письменные заметки и иные средства хранения </a:t>
            </a:r>
            <a:r>
              <a:rPr lang="ru-RU" sz="1200" dirty="0" smtClean="0"/>
              <a:t>и </a:t>
            </a:r>
            <a:r>
              <a:rPr lang="ru-RU" sz="1200" dirty="0"/>
              <a:t>передачи информации), он удаляется с итогового собеседования. </a:t>
            </a:r>
            <a:endParaRPr lang="ru-RU" sz="1200" dirty="0" smtClean="0"/>
          </a:p>
          <a:p>
            <a:pPr algn="just"/>
            <a:r>
              <a:rPr lang="ru-RU" sz="1200" dirty="0" smtClean="0"/>
              <a:t>Собеседник </a:t>
            </a:r>
            <a:r>
              <a:rPr lang="ru-RU" sz="1200" dirty="0"/>
              <a:t>приглашает </a:t>
            </a:r>
            <a:r>
              <a:rPr lang="ru-RU" sz="1200" dirty="0" smtClean="0"/>
              <a:t>ответственного </a:t>
            </a:r>
            <a:r>
              <a:rPr lang="ru-RU" sz="1200" dirty="0"/>
              <a:t>организатора образовательной организации, который составляет «Акт  </a:t>
            </a:r>
            <a:r>
              <a:rPr lang="ru-RU" sz="1200" dirty="0" smtClean="0"/>
              <a:t>об </a:t>
            </a:r>
            <a:r>
              <a:rPr lang="ru-RU" sz="1200" dirty="0"/>
              <a:t>удалении участника итогового собеседования</a:t>
            </a:r>
            <a:r>
              <a:rPr lang="ru-RU" sz="1200" dirty="0" smtClean="0"/>
              <a:t>». </a:t>
            </a:r>
            <a:endParaRPr lang="ru-RU" sz="1200" dirty="0"/>
          </a:p>
        </p:txBody>
      </p:sp>
    </p:spTree>
    <p:extLst>
      <p:ext uri="{BB962C8B-B14F-4D97-AF65-F5344CB8AC3E}">
        <p14:creationId xmlns:p14="http://schemas.microsoft.com/office/powerpoint/2010/main" val="1785869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12694</TotalTime>
  <Words>3001</Words>
  <Application>Microsoft Office PowerPoint</Application>
  <PresentationFormat>Экран (16:9)</PresentationFormat>
  <Paragraphs>316</Paragraphs>
  <Slides>35</Slides>
  <Notes>5</Notes>
  <HiddenSlides>0</HiddenSlides>
  <MMClips>0</MMClips>
  <ScaleCrop>false</ScaleCrop>
  <HeadingPairs>
    <vt:vector size="6" baseType="variant">
      <vt:variant>
        <vt:lpstr>Использованные шрифты</vt:lpstr>
      </vt:variant>
      <vt:variant>
        <vt:i4>9</vt:i4>
      </vt:variant>
      <vt:variant>
        <vt:lpstr>Тема</vt:lpstr>
      </vt:variant>
      <vt:variant>
        <vt:i4>2</vt:i4>
      </vt:variant>
      <vt:variant>
        <vt:lpstr>Заголовки слайдов</vt:lpstr>
      </vt:variant>
      <vt:variant>
        <vt:i4>35</vt:i4>
      </vt:variant>
    </vt:vector>
  </HeadingPairs>
  <TitlesOfParts>
    <vt:vector size="46" baseType="lpstr">
      <vt:lpstr>ＭＳ Ｐゴシック</vt:lpstr>
      <vt:lpstr>Arial</vt:lpstr>
      <vt:lpstr>Calibri</vt:lpstr>
      <vt:lpstr>Calibri Light</vt:lpstr>
      <vt:lpstr>Druk Cyr</vt:lpstr>
      <vt:lpstr>Latha</vt:lpstr>
      <vt:lpstr>Times New Roman</vt:lpstr>
      <vt:lpstr>Trebuchet MS</vt:lpstr>
      <vt:lpstr>Wingdings</vt:lpstr>
      <vt:lpstr>Тема Office</vt:lpstr>
      <vt:lpstr>1_Тема Office</vt:lpstr>
      <vt:lpstr>Презентация PowerPoint</vt:lpstr>
      <vt:lpstr>Презентация PowerPoint</vt:lpstr>
      <vt:lpstr>Презентация PowerPoint</vt:lpstr>
      <vt:lpstr>ГИА-9</vt:lpstr>
      <vt:lpstr>Презентация PowerPoint</vt:lpstr>
      <vt:lpstr>Создание специализированных условий  для участников ГИА</vt:lpstr>
      <vt:lpstr>Итоговое собеседование проводится на базе ОО, где обучается ребёнок</vt:lpstr>
      <vt:lpstr>Проведение ИС</vt:lpstr>
      <vt:lpstr>Презентация PowerPoint</vt:lpstr>
      <vt:lpstr>Презентация PowerPoint</vt:lpstr>
      <vt:lpstr>Презентация PowerPoint</vt:lpstr>
      <vt:lpstr>Презентация PowerPoint</vt:lpstr>
      <vt:lpstr>Порядок проведения</vt:lpstr>
      <vt:lpstr>Результаты</vt:lpstr>
      <vt:lpstr>Ознакомление с результатами</vt:lpstr>
      <vt:lpstr>Проведение экзамена</vt:lpstr>
      <vt:lpstr>С собой на экзамене</vt:lpstr>
      <vt:lpstr>Во время экзамена участникам экзамена запрещается:</vt:lpstr>
      <vt:lpstr>Досрочное завершение экзамена</vt:lpstr>
      <vt:lpstr>Апелляция</vt:lpstr>
      <vt:lpstr>Апелляция о несогласии с выставленными баллами</vt:lpstr>
      <vt:lpstr>Повторная сдача ГИА</vt:lpstr>
      <vt:lpstr>Не прошедшие ГИА</vt:lpstr>
      <vt:lpstr>Аттестат об основном общем образовании</vt:lpstr>
      <vt:lpstr>Аттестат</vt:lpstr>
      <vt:lpstr>Презентация PowerPoint</vt:lpstr>
      <vt:lpstr>Презентация PowerPoint</vt:lpstr>
      <vt:lpstr>Ресурсы для подготовки к ОГЭ:</vt:lpstr>
      <vt:lpstr>Презентация PowerPoint</vt:lpstr>
      <vt:lpstr>Презентация PowerPoint</vt:lpstr>
      <vt:lpstr>Конкурсный отбор</vt:lpstr>
      <vt:lpstr>Презентация PowerPoint</vt:lpstr>
      <vt:lpstr>Выпускники гимназии сдают ОГЭ</vt:lpstr>
      <vt:lpstr>Выпускники гимназии сдают ОГЭ</vt:lpstr>
      <vt:lpstr>Ознакомление с результатами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kreslavski_ga</dc:creator>
  <cp:lastModifiedBy>Пользователь Windows</cp:lastModifiedBy>
  <cp:revision>685</cp:revision>
  <cp:lastPrinted>2021-11-16T14:44:23Z</cp:lastPrinted>
  <dcterms:created xsi:type="dcterms:W3CDTF">2014-06-10T07:34:58Z</dcterms:created>
  <dcterms:modified xsi:type="dcterms:W3CDTF">2026-05-07T06:48:34Z</dcterms:modified>
</cp:coreProperties>
</file>